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7" r:id="rId6"/>
    <p:sldId id="265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84" r:id="rId16"/>
  </p:sldIdLst>
  <p:sldSz cx="12192000" cy="6858000"/>
  <p:notesSz cx="6858000" cy="9144000"/>
  <p:embeddedFontLst>
    <p:embeddedFont>
      <p:font typeface="Dream-XinCuSongGB" panose="02010600030101010101" charset="-122"/>
      <p:regular r:id="rId17"/>
    </p:embeddedFont>
    <p:embeddedFont>
      <p:font typeface="OPPOSans B" panose="02010600030101010101" charset="-122"/>
      <p:regular r:id="rId18"/>
    </p:embeddedFont>
    <p:embeddedFont>
      <p:font typeface="OPPOSans H" panose="02010600030101010101" charset="-122"/>
      <p:regular r:id="rId19"/>
    </p:embeddedFont>
    <p:embeddedFont>
      <p:font typeface="Source Han Sans" panose="02010600030101010101" charset="-122"/>
      <p:regular r:id="rId20"/>
    </p:embeddedFont>
    <p:embeddedFont>
      <p:font typeface="Source Han Sans CN Bold" panose="02010600030101010101" charset="-122"/>
      <p:regular r:id="rId21"/>
    </p:embeddedFont>
    <p:embeddedFont>
      <p:font typeface="等线" panose="02010600030101010101" pitchFamily="2" charset="-122"/>
      <p:regular r:id="rId22"/>
      <p:bold r:id="rId2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20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2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1176" y="472648"/>
            <a:ext cx="2113035" cy="2623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641506" y="4769414"/>
            <a:ext cx="2143968" cy="369198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40000"/>
                </a:schemeClr>
              </a:gs>
              <a:gs pos="72000">
                <a:schemeClr val="accent1">
                  <a:lumMod val="20000"/>
                  <a:lumOff val="80000"/>
                  <a:alpha val="54000"/>
                </a:schemeClr>
              </a:gs>
            </a:gsLst>
            <a:lin ang="18900000" scaled="0"/>
          </a:gradFill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608772" y="4744268"/>
            <a:ext cx="419492" cy="419490"/>
          </a:xfrm>
          <a:prstGeom prst="roundRect">
            <a:avLst>
              <a:gd name="adj" fmla="val 11123"/>
            </a:avLst>
          </a:prstGeom>
          <a:gradFill>
            <a:gsLst>
              <a:gs pos="0">
                <a:schemeClr val="accent1"/>
              </a:gs>
              <a:gs pos="76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228600" dist="12700" dir="5400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709780" y="4836227"/>
            <a:ext cx="217475" cy="23557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439261" y="4769414"/>
            <a:ext cx="2143968" cy="369198"/>
          </a:xfrm>
          <a:prstGeom prst="roundRect">
            <a:avLst/>
          </a:prstGeom>
          <a:gradFill>
            <a:gsLst>
              <a:gs pos="0">
                <a:schemeClr val="accent4">
                  <a:lumMod val="60000"/>
                  <a:lumOff val="40000"/>
                  <a:alpha val="40000"/>
                </a:schemeClr>
              </a:gs>
              <a:gs pos="72000">
                <a:schemeClr val="accent4">
                  <a:lumMod val="20000"/>
                  <a:lumOff val="80000"/>
                  <a:alpha val="54000"/>
                </a:schemeClr>
              </a:gs>
            </a:gsLst>
            <a:lin ang="18900000" scaled="0"/>
          </a:gradFill>
          <a:ln w="12700" cap="sq">
            <a:solidFill>
              <a:schemeClr val="accent4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06526" y="4744268"/>
            <a:ext cx="419492" cy="419490"/>
          </a:xfrm>
          <a:prstGeom prst="roundRect">
            <a:avLst>
              <a:gd name="adj" fmla="val 11123"/>
            </a:avLst>
          </a:prstGeom>
          <a:gradFill>
            <a:gsLst>
              <a:gs pos="0">
                <a:schemeClr val="accent4">
                  <a:lumMod val="60000"/>
                  <a:lumOff val="40000"/>
                </a:schemeClr>
              </a:gs>
              <a:gs pos="76000">
                <a:schemeClr val="accent4"/>
              </a:gs>
            </a:gsLst>
            <a:lin ang="2700000" scaled="0"/>
          </a:gradFill>
          <a:ln w="12700" cap="sq">
            <a:noFill/>
            <a:miter/>
          </a:ln>
          <a:effectLst>
            <a:outerShdw blurRad="228600" dist="12700" dir="5400000" algn="t" rotWithShape="0">
              <a:schemeClr val="accent4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07534" y="4836226"/>
            <a:ext cx="217475" cy="235574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963289" y="1470589"/>
            <a:ext cx="2254017" cy="794277"/>
          </a:xfrm>
          <a:custGeom>
            <a:avLst/>
            <a:gdLst>
              <a:gd name="connsiteX0" fmla="*/ 93143 w 2140962"/>
              <a:gd name="connsiteY0" fmla="*/ 0 h 958499"/>
              <a:gd name="connsiteX1" fmla="*/ 2047819 w 2140962"/>
              <a:gd name="connsiteY1" fmla="*/ 0 h 958499"/>
              <a:gd name="connsiteX2" fmla="*/ 2140962 w 2140962"/>
              <a:gd name="connsiteY2" fmla="*/ 93143 h 958499"/>
              <a:gd name="connsiteX3" fmla="*/ 2140962 w 2140962"/>
              <a:gd name="connsiteY3" fmla="*/ 722687 h 958499"/>
              <a:gd name="connsiteX4" fmla="*/ 2047819 w 2140962"/>
              <a:gd name="connsiteY4" fmla="*/ 815830 h 958499"/>
              <a:gd name="connsiteX5" fmla="*/ 1972279 w 2140962"/>
              <a:gd name="connsiteY5" fmla="*/ 815830 h 958499"/>
              <a:gd name="connsiteX6" fmla="*/ 1822852 w 2140962"/>
              <a:gd name="connsiteY6" fmla="*/ 958499 h 958499"/>
              <a:gd name="connsiteX7" fmla="*/ 1822852 w 2140962"/>
              <a:gd name="connsiteY7" fmla="*/ 815830 h 958499"/>
              <a:gd name="connsiteX8" fmla="*/ 93143 w 2140962"/>
              <a:gd name="connsiteY8" fmla="*/ 815830 h 958499"/>
              <a:gd name="connsiteX9" fmla="*/ 0 w 2140962"/>
              <a:gd name="connsiteY9" fmla="*/ 722687 h 958499"/>
              <a:gd name="connsiteX10" fmla="*/ 0 w 2140962"/>
              <a:gd name="connsiteY10" fmla="*/ 93143 h 958499"/>
              <a:gd name="connsiteX11" fmla="*/ 93143 w 2140962"/>
              <a:gd name="connsiteY11" fmla="*/ 0 h 958499"/>
            </a:gdLst>
            <a:ahLst/>
            <a:cxnLst/>
            <a:rect l="l" t="t" r="r" b="b"/>
            <a:pathLst>
              <a:path w="2140962" h="958499">
                <a:moveTo>
                  <a:pt x="93143" y="0"/>
                </a:moveTo>
                <a:lnTo>
                  <a:pt x="2047819" y="0"/>
                </a:lnTo>
                <a:cubicBezTo>
                  <a:pt x="2099260" y="0"/>
                  <a:pt x="2140962" y="41702"/>
                  <a:pt x="2140962" y="93143"/>
                </a:cubicBezTo>
                <a:lnTo>
                  <a:pt x="2140962" y="722687"/>
                </a:lnTo>
                <a:cubicBezTo>
                  <a:pt x="2140962" y="774128"/>
                  <a:pt x="2099260" y="815830"/>
                  <a:pt x="2047819" y="815830"/>
                </a:cubicBezTo>
                <a:lnTo>
                  <a:pt x="1972279" y="815830"/>
                </a:lnTo>
                <a:lnTo>
                  <a:pt x="1822852" y="958499"/>
                </a:lnTo>
                <a:lnTo>
                  <a:pt x="1822852" y="815830"/>
                </a:lnTo>
                <a:lnTo>
                  <a:pt x="93143" y="815830"/>
                </a:lnTo>
                <a:cubicBezTo>
                  <a:pt x="41702" y="815830"/>
                  <a:pt x="0" y="774128"/>
                  <a:pt x="0" y="722687"/>
                </a:cubicBezTo>
                <a:lnTo>
                  <a:pt x="0" y="93143"/>
                </a:lnTo>
                <a:cubicBezTo>
                  <a:pt x="0" y="41702"/>
                  <a:pt x="41702" y="0"/>
                  <a:pt x="9314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40000"/>
                </a:schemeClr>
              </a:gs>
              <a:gs pos="72000">
                <a:schemeClr val="accent1">
                  <a:lumMod val="20000"/>
                  <a:lumOff val="80000"/>
                  <a:alpha val="54000"/>
                </a:schemeClr>
              </a:gs>
            </a:gsLst>
            <a:lin ang="18900000" scaled="0"/>
          </a:gradFill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63157" y="1385351"/>
            <a:ext cx="2254017" cy="794277"/>
          </a:xfrm>
          <a:custGeom>
            <a:avLst/>
            <a:gdLst>
              <a:gd name="connsiteX0" fmla="*/ 93143 w 2140962"/>
              <a:gd name="connsiteY0" fmla="*/ 0 h 958499"/>
              <a:gd name="connsiteX1" fmla="*/ 2047819 w 2140962"/>
              <a:gd name="connsiteY1" fmla="*/ 0 h 958499"/>
              <a:gd name="connsiteX2" fmla="*/ 2140962 w 2140962"/>
              <a:gd name="connsiteY2" fmla="*/ 93143 h 958499"/>
              <a:gd name="connsiteX3" fmla="*/ 2140962 w 2140962"/>
              <a:gd name="connsiteY3" fmla="*/ 722687 h 958499"/>
              <a:gd name="connsiteX4" fmla="*/ 2047819 w 2140962"/>
              <a:gd name="connsiteY4" fmla="*/ 815830 h 958499"/>
              <a:gd name="connsiteX5" fmla="*/ 1972279 w 2140962"/>
              <a:gd name="connsiteY5" fmla="*/ 815830 h 958499"/>
              <a:gd name="connsiteX6" fmla="*/ 1822852 w 2140962"/>
              <a:gd name="connsiteY6" fmla="*/ 958499 h 958499"/>
              <a:gd name="connsiteX7" fmla="*/ 1822852 w 2140962"/>
              <a:gd name="connsiteY7" fmla="*/ 815830 h 958499"/>
              <a:gd name="connsiteX8" fmla="*/ 93143 w 2140962"/>
              <a:gd name="connsiteY8" fmla="*/ 815830 h 958499"/>
              <a:gd name="connsiteX9" fmla="*/ 0 w 2140962"/>
              <a:gd name="connsiteY9" fmla="*/ 722687 h 958499"/>
              <a:gd name="connsiteX10" fmla="*/ 0 w 2140962"/>
              <a:gd name="connsiteY10" fmla="*/ 93143 h 958499"/>
              <a:gd name="connsiteX11" fmla="*/ 93143 w 2140962"/>
              <a:gd name="connsiteY11" fmla="*/ 0 h 958499"/>
            </a:gdLst>
            <a:ahLst/>
            <a:cxnLst/>
            <a:rect l="l" t="t" r="r" b="b"/>
            <a:pathLst>
              <a:path w="2140962" h="958499">
                <a:moveTo>
                  <a:pt x="93143" y="0"/>
                </a:moveTo>
                <a:lnTo>
                  <a:pt x="2047819" y="0"/>
                </a:lnTo>
                <a:cubicBezTo>
                  <a:pt x="2099260" y="0"/>
                  <a:pt x="2140962" y="41702"/>
                  <a:pt x="2140962" y="93143"/>
                </a:cubicBezTo>
                <a:lnTo>
                  <a:pt x="2140962" y="722687"/>
                </a:lnTo>
                <a:cubicBezTo>
                  <a:pt x="2140962" y="774128"/>
                  <a:pt x="2099260" y="815830"/>
                  <a:pt x="2047819" y="815830"/>
                </a:cubicBezTo>
                <a:lnTo>
                  <a:pt x="1972279" y="815830"/>
                </a:lnTo>
                <a:lnTo>
                  <a:pt x="1822852" y="958499"/>
                </a:lnTo>
                <a:lnTo>
                  <a:pt x="1822852" y="815830"/>
                </a:lnTo>
                <a:lnTo>
                  <a:pt x="93143" y="815830"/>
                </a:lnTo>
                <a:cubicBezTo>
                  <a:pt x="41702" y="815830"/>
                  <a:pt x="0" y="774128"/>
                  <a:pt x="0" y="722687"/>
                </a:cubicBezTo>
                <a:lnTo>
                  <a:pt x="0" y="93143"/>
                </a:lnTo>
                <a:cubicBezTo>
                  <a:pt x="0" y="41702"/>
                  <a:pt x="41702" y="0"/>
                  <a:pt x="9314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9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228600" dist="12700" dir="5400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6" name="标题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27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2274271" y="2232294"/>
            <a:ext cx="7643457" cy="239341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59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人体姿态识别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2700000">
            <a:off x="-2231422" y="1821705"/>
            <a:ext cx="4222216" cy="4222216"/>
          </a:xfrm>
          <a:prstGeom prst="roundRect">
            <a:avLst>
              <a:gd name="adj" fmla="val 395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700000">
            <a:off x="-2732100" y="1960968"/>
            <a:ext cx="4662268" cy="4662268"/>
          </a:xfrm>
          <a:prstGeom prst="roundRect">
            <a:avLst>
              <a:gd name="adj" fmla="val 3956"/>
            </a:avLst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2700000">
            <a:off x="1143771" y="1891652"/>
            <a:ext cx="786428" cy="786428"/>
          </a:xfrm>
          <a:prstGeom prst="roundRect">
            <a:avLst>
              <a:gd name="adj" fmla="val 3956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700000">
            <a:off x="1365804" y="5592539"/>
            <a:ext cx="1802760" cy="1802760"/>
          </a:xfrm>
          <a:prstGeom prst="roundRect">
            <a:avLst>
              <a:gd name="adj" fmla="val 3956"/>
            </a:avLst>
          </a:prstGeom>
          <a:solidFill>
            <a:schemeClr val="accent1"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2700000">
            <a:off x="2495381" y="2805402"/>
            <a:ext cx="606673" cy="606673"/>
          </a:xfrm>
          <a:prstGeom prst="roundRect">
            <a:avLst>
              <a:gd name="adj" fmla="val 3956"/>
            </a:avLst>
          </a:prstGeom>
          <a:solidFill>
            <a:schemeClr val="accent1">
              <a:lumMod val="40000"/>
              <a:lumOff val="60000"/>
              <a:alpha val="3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426291" y="1957409"/>
            <a:ext cx="45719" cy="59157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824750" y="2090309"/>
            <a:ext cx="6386354" cy="293430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zh-CN" altLang="en-US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    另外，在视频识别中，</a:t>
            </a:r>
            <a:r>
              <a:rPr kumimoji="1" lang="en-US" altLang="zh-CN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BlazePose</a:t>
            </a:r>
            <a:r>
              <a:rPr kumimoji="1" lang="zh-CN" altLang="en-US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用到了轻量级的人体姿态检测器，以及姿态追踪器。</a:t>
            </a:r>
            <a:endParaRPr kumimoji="1" lang="en-US" altLang="zh-CN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Source Han Sans"/>
            </a:endParaRPr>
          </a:p>
          <a:p>
            <a:pPr algn="l">
              <a:lnSpc>
                <a:spcPct val="150000"/>
              </a:lnSpc>
            </a:pPr>
            <a:r>
              <a:rPr kumimoji="1" lang="en-US" altLang="zh-CN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    </a:t>
            </a:r>
            <a:r>
              <a:rPr kumimoji="1" lang="zh-CN" altLang="en-US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检测器对视频帧处理后的输出，可以作为输入信息，用于下一帧的处理，使得后续处理中不必再使用检测器。</a:t>
            </a:r>
            <a:endParaRPr kumimoji="1" lang="en-US" altLang="zh-CN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Source Han Sans"/>
            </a:endParaRPr>
          </a:p>
          <a:p>
            <a:pPr algn="l">
              <a:lnSpc>
                <a:spcPct val="150000"/>
              </a:lnSpc>
            </a:pPr>
            <a:r>
              <a:rPr kumimoji="1" lang="en-US" altLang="zh-CN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    </a:t>
            </a:r>
            <a:r>
              <a:rPr kumimoji="1" lang="zh-CN" altLang="en-US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追踪器可以根据之前处理的信息，预测关键点坐标、当前帧中人物的位置以及当前帧的感兴趣区域，从而提高检测速度。只有当追踪器表明当前没有人类存在时，才会重新使用检测器。</a:t>
            </a:r>
            <a:endParaRPr kumimoji="1"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 rot="2700000">
            <a:off x="-1745085" y="2308042"/>
            <a:ext cx="3249542" cy="3249542"/>
          </a:xfrm>
          <a:prstGeom prst="roundRect">
            <a:avLst>
              <a:gd name="adj" fmla="val 3956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BlazePose</a:t>
            </a: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介绍</a:t>
            </a:r>
            <a:endParaRPr kumimoji="1" lang="zh-CN" altLang="en-US" sz="2800" dirty="0"/>
          </a:p>
        </p:txBody>
      </p:sp>
      <p:grpSp>
        <p:nvGrpSpPr>
          <p:cNvPr id="18" name="组合 17"/>
          <p:cNvGrpSpPr/>
          <p:nvPr/>
        </p:nvGrpSpPr>
        <p:grpSpPr>
          <a:xfrm>
            <a:off x="149860" y="327660"/>
            <a:ext cx="510540" cy="624840"/>
            <a:chOff x="149860" y="327660"/>
            <a:chExt cx="510540" cy="624840"/>
          </a:xfrm>
        </p:grpSpPr>
        <p:sp>
          <p:nvSpPr>
            <p:cNvPr id="19" name="标题 1"/>
            <p:cNvSpPr txBox="1"/>
            <p:nvPr/>
          </p:nvSpPr>
          <p:spPr>
            <a:xfrm>
              <a:off x="149860" y="671322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149860" y="499491"/>
              <a:ext cx="510540" cy="281178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>
              <a:off x="149860" y="327660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190219" y="2785155"/>
            <a:ext cx="7603390" cy="1616028"/>
          </a:xfrm>
          <a:prstGeom prst="rect">
            <a:avLst/>
          </a:prstGeom>
          <a:solidFill>
            <a:schemeClr val="accent1"/>
          </a:solidFill>
          <a:ln w="57150" cap="rnd">
            <a:noFill/>
            <a:round/>
          </a:ln>
          <a:effectLst>
            <a:outerShdw blurRad="76200" dist="50800" dir="54000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360837" y="2839169"/>
            <a:ext cx="6384367" cy="83113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indent="266700" algn="just"/>
            <a:r>
              <a:rPr lang="zh-CN" altLang="zh-CN" kern="100" dirty="0">
                <a:solidFill>
                  <a:schemeClr val="bg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为了在关键点被遮挡的情况下也能准确识别，</a:t>
            </a:r>
            <a:r>
              <a:rPr lang="en-US" altLang="zh-CN" kern="100" dirty="0" err="1">
                <a:solidFill>
                  <a:schemeClr val="bg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BlazePose</a:t>
            </a:r>
            <a:r>
              <a:rPr lang="zh-CN" altLang="zh-CN" kern="100" dirty="0">
                <a:solidFill>
                  <a:schemeClr val="bg1"/>
                </a:solidFill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在训练期间用了随机各种颜色填充的矩形来模拟遮挡，并引入了一个每个点的可见性分类器，以指示特定点是否被遮挡以及位置预测是否被认为不准确。这可以使得在人物部分区域被遮挡时，也能持续追踪。</a:t>
            </a:r>
          </a:p>
        </p:txBody>
      </p:sp>
      <p:sp>
        <p:nvSpPr>
          <p:cNvPr id="5" name="标题 1"/>
          <p:cNvSpPr txBox="1"/>
          <p:nvPr/>
        </p:nvSpPr>
        <p:spPr>
          <a:xfrm>
            <a:off x="8731781" y="3641001"/>
            <a:ext cx="1295400" cy="880985"/>
          </a:xfrm>
          <a:custGeom>
            <a:avLst/>
            <a:gdLst>
              <a:gd name="connsiteX0" fmla="*/ 400050 w 1295400"/>
              <a:gd name="connsiteY0" fmla="*/ 0 h 1016455"/>
              <a:gd name="connsiteX1" fmla="*/ 1295400 w 1295400"/>
              <a:gd name="connsiteY1" fmla="*/ 793 h 1016455"/>
              <a:gd name="connsiteX2" fmla="*/ 1295400 w 1295400"/>
              <a:gd name="connsiteY2" fmla="*/ 1016455 h 1016455"/>
              <a:gd name="connsiteX3" fmla="*/ 0 w 1295400"/>
              <a:gd name="connsiteY3" fmla="*/ 1016455 h 1016455"/>
              <a:gd name="connsiteX4" fmla="*/ 400050 w 1295400"/>
              <a:gd name="connsiteY4" fmla="*/ 0 h 1016455"/>
            </a:gdLst>
            <a:ahLst/>
            <a:cxnLst/>
            <a:rect l="l" t="t" r="r" b="b"/>
            <a:pathLst>
              <a:path w="1295400" h="1016455">
                <a:moveTo>
                  <a:pt x="400050" y="0"/>
                </a:moveTo>
                <a:lnTo>
                  <a:pt x="1295400" y="793"/>
                </a:lnTo>
                <a:lnTo>
                  <a:pt x="1295400" y="1016455"/>
                </a:lnTo>
                <a:lnTo>
                  <a:pt x="0" y="1016455"/>
                </a:lnTo>
                <a:lnTo>
                  <a:pt x="400050" y="0"/>
                </a:lnTo>
                <a:close/>
              </a:path>
            </a:pathLst>
          </a:custGeom>
          <a:solidFill>
            <a:schemeClr val="bg1"/>
          </a:solidFill>
          <a:ln w="57150" cap="rnd">
            <a:noFill/>
            <a:round/>
          </a:ln>
          <a:effectLst>
            <a:outerShdw blurRad="76200" dist="50800" dir="54000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867400" y="1976490"/>
            <a:ext cx="457200" cy="23461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BlazePose</a:t>
            </a: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介绍</a:t>
            </a:r>
            <a:endParaRPr kumimoji="1" lang="zh-CN" altLang="en-US" sz="2800" dirty="0"/>
          </a:p>
        </p:txBody>
      </p:sp>
      <p:grpSp>
        <p:nvGrpSpPr>
          <p:cNvPr id="14" name="组合 13"/>
          <p:cNvGrpSpPr/>
          <p:nvPr/>
        </p:nvGrpSpPr>
        <p:grpSpPr>
          <a:xfrm>
            <a:off x="149860" y="327660"/>
            <a:ext cx="510540" cy="624840"/>
            <a:chOff x="149860" y="327660"/>
            <a:chExt cx="510540" cy="624840"/>
          </a:xfrm>
        </p:grpSpPr>
        <p:sp>
          <p:nvSpPr>
            <p:cNvPr id="15" name="标题 1"/>
            <p:cNvSpPr txBox="1"/>
            <p:nvPr/>
          </p:nvSpPr>
          <p:spPr>
            <a:xfrm>
              <a:off x="149860" y="671322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49860" y="499491"/>
              <a:ext cx="510540" cy="281178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49860" y="327660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2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1176" y="472648"/>
            <a:ext cx="2113035" cy="2623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18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902351" y="2683549"/>
            <a:ext cx="6470241" cy="21632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 sz="5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三</a:t>
            </a:r>
            <a:r>
              <a:rPr kumimoji="1" lang="en-US" altLang="zh-CN" sz="5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、</a:t>
            </a:r>
            <a:r>
              <a:rPr kumimoji="1" lang="en-US" altLang="zh-CN" sz="54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动作识别计数实现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>
            <a:off x="3693196" y="5023485"/>
            <a:ext cx="4805608" cy="473593"/>
          </a:xfrm>
          <a:custGeom>
            <a:avLst/>
            <a:gdLst>
              <a:gd name="T0" fmla="*/ 563 w 646"/>
              <a:gd name="T1" fmla="*/ 208 h 208"/>
              <a:gd name="T2" fmla="*/ 23 w 646"/>
              <a:gd name="T3" fmla="*/ 208 h 208"/>
              <a:gd name="T4" fmla="*/ 5 w 646"/>
              <a:gd name="T5" fmla="*/ 182 h 208"/>
              <a:gd name="T6" fmla="*/ 50 w 646"/>
              <a:gd name="T7" fmla="*/ 27 h 208"/>
              <a:gd name="T8" fmla="*/ 83 w 646"/>
              <a:gd name="T9" fmla="*/ 0 h 208"/>
              <a:gd name="T10" fmla="*/ 623 w 646"/>
              <a:gd name="T11" fmla="*/ 0 h 208"/>
              <a:gd name="T12" fmla="*/ 642 w 646"/>
              <a:gd name="T13" fmla="*/ 27 h 208"/>
              <a:gd name="T14" fmla="*/ 597 w 646"/>
              <a:gd name="T15" fmla="*/ 182 h 208"/>
              <a:gd name="T16" fmla="*/ 563 w 646"/>
              <a:gd name="T17" fmla="*/ 208 h 208"/>
            </a:gdLst>
            <a:ahLst/>
            <a:cxnLst/>
            <a:rect l="0" t="0" r="r" b="b"/>
            <a:pathLst>
              <a:path w="646" h="208">
                <a:moveTo>
                  <a:pt x="563" y="208"/>
                </a:moveTo>
                <a:cubicBezTo>
                  <a:pt x="23" y="208"/>
                  <a:pt x="23" y="208"/>
                  <a:pt x="23" y="208"/>
                </a:cubicBezTo>
                <a:cubicBezTo>
                  <a:pt x="9" y="208"/>
                  <a:pt x="0" y="196"/>
                  <a:pt x="5" y="182"/>
                </a:cubicBezTo>
                <a:cubicBezTo>
                  <a:pt x="50" y="27"/>
                  <a:pt x="50" y="27"/>
                  <a:pt x="50" y="27"/>
                </a:cubicBezTo>
                <a:cubicBezTo>
                  <a:pt x="54" y="12"/>
                  <a:pt x="69" y="0"/>
                  <a:pt x="83" y="0"/>
                </a:cubicBezTo>
                <a:cubicBezTo>
                  <a:pt x="623" y="0"/>
                  <a:pt x="623" y="0"/>
                  <a:pt x="623" y="0"/>
                </a:cubicBezTo>
                <a:cubicBezTo>
                  <a:pt x="638" y="0"/>
                  <a:pt x="646" y="12"/>
                  <a:pt x="642" y="27"/>
                </a:cubicBezTo>
                <a:cubicBezTo>
                  <a:pt x="597" y="182"/>
                  <a:pt x="597" y="182"/>
                  <a:pt x="597" y="182"/>
                </a:cubicBezTo>
                <a:cubicBezTo>
                  <a:pt x="593" y="196"/>
                  <a:pt x="578" y="208"/>
                  <a:pt x="563" y="208"/>
                </a:cubicBezTo>
                <a:close/>
              </a:path>
            </a:pathLst>
          </a:custGeom>
          <a:gradFill>
            <a:gsLst>
              <a:gs pos="2500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11000"/>
                </a:schemeClr>
              </a:gs>
            </a:gsLst>
            <a:lin ang="18900000" scaled="0"/>
          </a:gradFill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21067" y="5118254"/>
            <a:ext cx="3549866" cy="2840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13000">
                      <a:srgbClr val="0C6BFF">
                        <a:alpha val="100000"/>
                      </a:srgbClr>
                    </a:gs>
                    <a:gs pos="90000">
                      <a:srgbClr val="9EC4FF">
                        <a:alpha val="100000"/>
                      </a:srgbClr>
                    </a:gs>
                  </a:gsLst>
                  <a:lin ang="5400000" scaled="0"/>
                </a:gra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148161" y="1751568"/>
            <a:ext cx="2082800" cy="827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PART.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671770" y="646668"/>
            <a:ext cx="1194270" cy="19324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 dirty="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4045649" y="4822636"/>
            <a:ext cx="3779081" cy="254315"/>
          </a:xfrm>
          <a:prstGeom prst="trapezoid">
            <a:avLst>
              <a:gd name="adj" fmla="val 196907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28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78974" y="1300711"/>
            <a:ext cx="9034053" cy="13339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三维坐标信息获取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497612" y="3013511"/>
            <a:ext cx="3344231" cy="3838520"/>
          </a:xfrm>
          <a:prstGeom prst="roundRect">
            <a:avLst>
              <a:gd name="adj" fmla="val 2882"/>
            </a:avLst>
          </a:prstGeom>
          <a:solidFill>
            <a:srgbClr val="FFFFFF">
              <a:alpha val="100000"/>
            </a:srgbClr>
          </a:solidFill>
          <a:ln w="12700" cap="flat">
            <a:noFill/>
            <a:miter/>
          </a:ln>
          <a:effectLst>
            <a:outerShdw blurRad="12700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752072" y="3289300"/>
            <a:ext cx="2835311" cy="27388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600" dirty="0">
                <a:ln w="12700">
                  <a:noFill/>
                </a:ln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    </a:t>
            </a:r>
            <a:r>
              <a:rPr kumimoji="1" lang="en-US" altLang="zh-CN" sz="1600" dirty="0" err="1">
                <a:ln w="12700">
                  <a:noFill/>
                </a:ln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通过MediaPipe识别出人体关节点后，利用其提供的API获取关键点的三维坐标信息，为动作识别提供数据基础</a:t>
            </a:r>
            <a:r>
              <a:rPr kumimoji="1" lang="en-US" altLang="zh-CN" sz="1600" dirty="0">
                <a:ln w="12700">
                  <a:noFill/>
                </a:ln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。</a:t>
            </a:r>
            <a:endParaRPr kumimoji="1"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6096001" y="3008380"/>
            <a:ext cx="3344231" cy="3838520"/>
          </a:xfrm>
          <a:prstGeom prst="roundRect">
            <a:avLst>
              <a:gd name="adj" fmla="val 2882"/>
            </a:avLst>
          </a:prstGeom>
          <a:solidFill>
            <a:srgbClr val="FFFFFF">
              <a:alpha val="100000"/>
            </a:srgbClr>
          </a:solidFill>
          <a:ln w="12700" cap="flat">
            <a:noFill/>
            <a:miter/>
          </a:ln>
          <a:effectLst>
            <a:outerShdw blurRad="12700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306721" y="3284786"/>
            <a:ext cx="2922792" cy="28381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    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例如</a:t>
            </a: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，</a:t>
            </a:r>
            <a:r>
              <a:rPr kumimoji="1" lang="zh-CN" altLang="en-US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可以通过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获取到的三维坐标信息</a:t>
            </a:r>
            <a:r>
              <a:rPr kumimoji="1" lang="zh-CN" altLang="en-US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进行计算，以确定当前的状态</a:t>
            </a:r>
            <a:r>
              <a:rPr kumimoji="1" lang="en-US" altLang="zh-CN" sz="16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。</a:t>
            </a:r>
            <a:endParaRPr kumimoji="1"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 rot="5400000">
            <a:off x="7677849" y="4949636"/>
            <a:ext cx="3779081" cy="254315"/>
          </a:xfrm>
          <a:prstGeom prst="trapezoid">
            <a:avLst>
              <a:gd name="adj" fmla="val 196907"/>
            </a:avLst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28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0" y="6059351"/>
            <a:ext cx="12192000" cy="798649"/>
          </a:xfrm>
          <a:custGeom>
            <a:avLst/>
            <a:gdLst>
              <a:gd name="connsiteX0" fmla="*/ 0 w 12192000"/>
              <a:gd name="connsiteY0" fmla="*/ 0 h 798649"/>
              <a:gd name="connsiteX1" fmla="*/ 216556 w 12192000"/>
              <a:gd name="connsiteY1" fmla="*/ 47896 h 798649"/>
              <a:gd name="connsiteX2" fmla="*/ 6096001 w 12192000"/>
              <a:gd name="connsiteY2" fmla="*/ 606458 h 798649"/>
              <a:gd name="connsiteX3" fmla="*/ 11975446 w 12192000"/>
              <a:gd name="connsiteY3" fmla="*/ 47896 h 798649"/>
              <a:gd name="connsiteX4" fmla="*/ 12192000 w 12192000"/>
              <a:gd name="connsiteY4" fmla="*/ 1 h 798649"/>
              <a:gd name="connsiteX5" fmla="*/ 12192000 w 12192000"/>
              <a:gd name="connsiteY5" fmla="*/ 798649 h 798649"/>
              <a:gd name="connsiteX6" fmla="*/ 0 w 12192000"/>
              <a:gd name="connsiteY6" fmla="*/ 798649 h 798649"/>
            </a:gdLst>
            <a:ahLst/>
            <a:cxnLst/>
            <a:rect l="l" t="t" r="r" b="b"/>
            <a:pathLst>
              <a:path w="12192000" h="798649">
                <a:moveTo>
                  <a:pt x="0" y="0"/>
                </a:moveTo>
                <a:lnTo>
                  <a:pt x="216556" y="47896"/>
                </a:lnTo>
                <a:cubicBezTo>
                  <a:pt x="1894877" y="400543"/>
                  <a:pt x="3918122" y="606458"/>
                  <a:pt x="6096001" y="606458"/>
                </a:cubicBezTo>
                <a:cubicBezTo>
                  <a:pt x="8273880" y="606458"/>
                  <a:pt x="10297125" y="400543"/>
                  <a:pt x="11975446" y="47896"/>
                </a:cubicBezTo>
                <a:lnTo>
                  <a:pt x="12192000" y="1"/>
                </a:lnTo>
                <a:lnTo>
                  <a:pt x="12192000" y="798649"/>
                </a:lnTo>
                <a:lnTo>
                  <a:pt x="0" y="798649"/>
                </a:lnTo>
                <a:close/>
              </a:path>
            </a:pathLst>
          </a:custGeom>
          <a:solidFill>
            <a:schemeClr val="accent1">
              <a:alpha val="88000"/>
            </a:schemeClr>
          </a:solidFill>
          <a:ln w="12700" cap="flat">
            <a:noFill/>
            <a:miter/>
          </a:ln>
          <a:effectLst>
            <a:outerShdw blurRad="406400" dist="38100" dir="2700000" algn="tl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关键点坐标获取</a:t>
            </a:r>
            <a:endParaRPr kumimoji="1"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149860" y="327660"/>
            <a:ext cx="510540" cy="624840"/>
            <a:chOff x="149860" y="327660"/>
            <a:chExt cx="510540" cy="624840"/>
          </a:xfrm>
        </p:grpSpPr>
        <p:sp>
          <p:nvSpPr>
            <p:cNvPr id="13" name="标题 1"/>
            <p:cNvSpPr txBox="1"/>
            <p:nvPr/>
          </p:nvSpPr>
          <p:spPr>
            <a:xfrm>
              <a:off x="149860" y="671322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49860" y="499491"/>
              <a:ext cx="510540" cy="281178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49860" y="327660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66165" y="2524321"/>
            <a:ext cx="1117267" cy="1006545"/>
          </a:xfrm>
          <a:custGeom>
            <a:avLst/>
            <a:gdLst>
              <a:gd name="connsiteX0" fmla="*/ 103145 w 873021"/>
              <a:gd name="connsiteY0" fmla="*/ 0 h 873021"/>
              <a:gd name="connsiteX1" fmla="*/ 0 w 873021"/>
              <a:gd name="connsiteY1" fmla="*/ 103222 h 873021"/>
              <a:gd name="connsiteX2" fmla="*/ 0 w 873021"/>
              <a:gd name="connsiteY2" fmla="*/ 873022 h 873021"/>
              <a:gd name="connsiteX3" fmla="*/ 873021 w 873021"/>
              <a:gd name="connsiteY3" fmla="*/ 0 h 873021"/>
              <a:gd name="connsiteX4" fmla="*/ 103145 w 873021"/>
              <a:gd name="connsiteY4" fmla="*/ 0 h 873021"/>
            </a:gdLst>
            <a:ahLst/>
            <a:cxnLst/>
            <a:rect l="l" t="t" r="r" b="b"/>
            <a:pathLst>
              <a:path w="873021" h="873021">
                <a:moveTo>
                  <a:pt x="103145" y="0"/>
                </a:moveTo>
                <a:lnTo>
                  <a:pt x="0" y="103222"/>
                </a:lnTo>
                <a:lnTo>
                  <a:pt x="0" y="873022"/>
                </a:lnTo>
                <a:lnTo>
                  <a:pt x="873021" y="0"/>
                </a:lnTo>
                <a:lnTo>
                  <a:pt x="103145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sq">
            <a:noFill/>
            <a:miter/>
          </a:ln>
          <a:effectLst/>
        </p:spPr>
        <p:txBody>
          <a:bodyPr vert="horz" wrap="square" lIns="106070" tIns="53035" rIns="106070" bIns="5303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455457" y="2994549"/>
            <a:ext cx="992265" cy="790050"/>
          </a:xfrm>
          <a:custGeom>
            <a:avLst/>
            <a:gdLst>
              <a:gd name="connsiteX0" fmla="*/ 0 w 990715"/>
              <a:gd name="connsiteY0" fmla="*/ 990716 h 990715"/>
              <a:gd name="connsiteX1" fmla="*/ 990715 w 990715"/>
              <a:gd name="connsiteY1" fmla="*/ 0 h 990715"/>
              <a:gd name="connsiteX2" fmla="*/ 990715 w 990715"/>
              <a:gd name="connsiteY2" fmla="*/ 769876 h 990715"/>
              <a:gd name="connsiteX3" fmla="*/ 769799 w 990715"/>
              <a:gd name="connsiteY3" fmla="*/ 990716 h 990715"/>
              <a:gd name="connsiteX4" fmla="*/ 0 w 990715"/>
              <a:gd name="connsiteY4" fmla="*/ 990716 h 990715"/>
            </a:gdLst>
            <a:ahLst/>
            <a:cxnLst/>
            <a:rect l="l" t="t" r="r" b="b"/>
            <a:pathLst>
              <a:path w="990715" h="990715">
                <a:moveTo>
                  <a:pt x="0" y="990716"/>
                </a:moveTo>
                <a:lnTo>
                  <a:pt x="990715" y="0"/>
                </a:lnTo>
                <a:lnTo>
                  <a:pt x="990715" y="769876"/>
                </a:lnTo>
                <a:lnTo>
                  <a:pt x="769799" y="990716"/>
                </a:lnTo>
                <a:lnTo>
                  <a:pt x="0" y="990716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sq">
            <a:noFill/>
            <a:miter/>
          </a:ln>
          <a:effectLst/>
        </p:spPr>
        <p:txBody>
          <a:bodyPr vert="horz" wrap="square" lIns="106070" tIns="53035" rIns="106070" bIns="5303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06811" y="1456440"/>
            <a:ext cx="8333780" cy="2209431"/>
          </a:xfrm>
          <a:custGeom>
            <a:avLst/>
            <a:gdLst>
              <a:gd name="connsiteX0" fmla="*/ 4480732 w 4480732"/>
              <a:gd name="connsiteY0" fmla="*/ 1095469 h 1095469"/>
              <a:gd name="connsiteX1" fmla="*/ 0 w 4480732"/>
              <a:gd name="connsiteY1" fmla="*/ 1095469 h 1095469"/>
              <a:gd name="connsiteX2" fmla="*/ 0 w 4480732"/>
              <a:gd name="connsiteY2" fmla="*/ 0 h 1095469"/>
              <a:gd name="connsiteX3" fmla="*/ 4480732 w 4480732"/>
              <a:gd name="connsiteY3" fmla="*/ 0 h 1095469"/>
              <a:gd name="connsiteX4" fmla="*/ 4480732 w 4480732"/>
              <a:gd name="connsiteY4" fmla="*/ 1095469 h 1095469"/>
            </a:gdLst>
            <a:ahLst/>
            <a:cxnLst/>
            <a:rect l="l" t="t" r="r" b="b"/>
            <a:pathLst>
              <a:path w="4480732" h="1095469">
                <a:moveTo>
                  <a:pt x="4480732" y="1095469"/>
                </a:moveTo>
                <a:lnTo>
                  <a:pt x="0" y="1095469"/>
                </a:lnTo>
                <a:lnTo>
                  <a:pt x="0" y="0"/>
                </a:lnTo>
                <a:lnTo>
                  <a:pt x="4480732" y="0"/>
                </a:lnTo>
                <a:lnTo>
                  <a:pt x="4480732" y="1095469"/>
                </a:lnTo>
                <a:close/>
              </a:path>
            </a:pathLst>
          </a:cu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106070" tIns="53035" rIns="106070" bIns="53035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66165" y="2994549"/>
            <a:ext cx="876957" cy="790050"/>
          </a:xfrm>
          <a:custGeom>
            <a:avLst/>
            <a:gdLst>
              <a:gd name="connsiteX0" fmla="*/ 990715 w 990715"/>
              <a:gd name="connsiteY0" fmla="*/ 990716 h 990715"/>
              <a:gd name="connsiteX1" fmla="*/ 0 w 990715"/>
              <a:gd name="connsiteY1" fmla="*/ 0 h 990715"/>
              <a:gd name="connsiteX2" fmla="*/ 0 w 990715"/>
              <a:gd name="connsiteY2" fmla="*/ 769876 h 990715"/>
              <a:gd name="connsiteX3" fmla="*/ 220916 w 990715"/>
              <a:gd name="connsiteY3" fmla="*/ 990716 h 990715"/>
              <a:gd name="connsiteX4" fmla="*/ 990715 w 990715"/>
              <a:gd name="connsiteY4" fmla="*/ 990716 h 990715"/>
            </a:gdLst>
            <a:ahLst/>
            <a:cxnLst/>
            <a:rect l="l" t="t" r="r" b="b"/>
            <a:pathLst>
              <a:path w="990715" h="990715">
                <a:moveTo>
                  <a:pt x="990715" y="990716"/>
                </a:moveTo>
                <a:lnTo>
                  <a:pt x="0" y="0"/>
                </a:lnTo>
                <a:lnTo>
                  <a:pt x="0" y="769876"/>
                </a:lnTo>
                <a:lnTo>
                  <a:pt x="220916" y="990716"/>
                </a:lnTo>
                <a:lnTo>
                  <a:pt x="990715" y="99071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/>
        </p:spPr>
        <p:txBody>
          <a:bodyPr vert="horz" wrap="square" lIns="124103" tIns="62051" rIns="124103" bIns="62051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231003" y="1376172"/>
            <a:ext cx="4375761" cy="183569"/>
          </a:xfrm>
          <a:custGeom>
            <a:avLst/>
            <a:gdLst>
              <a:gd name="connsiteX0" fmla="*/ 0 w 2929877"/>
              <a:gd name="connsiteY0" fmla="*/ 0 h 197254"/>
              <a:gd name="connsiteX1" fmla="*/ 197255 w 2929877"/>
              <a:gd name="connsiteY1" fmla="*/ 197255 h 197254"/>
              <a:gd name="connsiteX2" fmla="*/ 2929877 w 2929877"/>
              <a:gd name="connsiteY2" fmla="*/ 197255 h 197254"/>
              <a:gd name="connsiteX3" fmla="*/ 2896338 w 2929877"/>
              <a:gd name="connsiteY3" fmla="*/ 98627 h 197254"/>
              <a:gd name="connsiteX4" fmla="*/ 2929877 w 2929877"/>
              <a:gd name="connsiteY4" fmla="*/ 0 h 197254"/>
              <a:gd name="connsiteX5" fmla="*/ 0 w 2929877"/>
              <a:gd name="connsiteY5" fmla="*/ 0 h 197254"/>
            </a:gdLst>
            <a:ahLst/>
            <a:cxnLst/>
            <a:rect l="l" t="t" r="r" b="b"/>
            <a:pathLst>
              <a:path w="2929877" h="197254">
                <a:moveTo>
                  <a:pt x="0" y="0"/>
                </a:moveTo>
                <a:lnTo>
                  <a:pt x="197255" y="197255"/>
                </a:lnTo>
                <a:lnTo>
                  <a:pt x="2929877" y="197255"/>
                </a:lnTo>
                <a:lnTo>
                  <a:pt x="2896338" y="98627"/>
                </a:lnTo>
                <a:lnTo>
                  <a:pt x="2929877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/>
        </p:spPr>
        <p:txBody>
          <a:bodyPr vert="horz" wrap="square" lIns="124103" tIns="62051" rIns="124103" bIns="62051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567693" y="2052037"/>
            <a:ext cx="7565524" cy="1134173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    利用肩膀、手腕、髋关节纵轴坐标判断手臂举起、放下和其他状态，状态转换时计数加1。
    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当手腕的纵轴坐标</a:t>
            </a: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在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肩膀</a:t>
            </a: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附近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时，判断为手臂举起状态，当手腕的纵轴坐标</a:t>
            </a: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在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髋关节</a:t>
            </a: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附近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时，判断为手臂放下状态，状态</a:t>
            </a: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从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举起转换</a:t>
            </a: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到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放下时计数加1。</a:t>
            </a:r>
            <a:endParaRPr kumimoji="1"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567693" y="1654110"/>
            <a:ext cx="7171596" cy="33453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手臂侧平举识别规则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2585237" y="4932748"/>
            <a:ext cx="1117267" cy="1006545"/>
          </a:xfrm>
          <a:custGeom>
            <a:avLst/>
            <a:gdLst>
              <a:gd name="connsiteX0" fmla="*/ 103145 w 873021"/>
              <a:gd name="connsiteY0" fmla="*/ 0 h 873021"/>
              <a:gd name="connsiteX1" fmla="*/ 0 w 873021"/>
              <a:gd name="connsiteY1" fmla="*/ 103222 h 873021"/>
              <a:gd name="connsiteX2" fmla="*/ 0 w 873021"/>
              <a:gd name="connsiteY2" fmla="*/ 873022 h 873021"/>
              <a:gd name="connsiteX3" fmla="*/ 873021 w 873021"/>
              <a:gd name="connsiteY3" fmla="*/ 0 h 873021"/>
              <a:gd name="connsiteX4" fmla="*/ 103145 w 873021"/>
              <a:gd name="connsiteY4" fmla="*/ 0 h 873021"/>
            </a:gdLst>
            <a:ahLst/>
            <a:cxnLst/>
            <a:rect l="l" t="t" r="r" b="b"/>
            <a:pathLst>
              <a:path w="873021" h="873021">
                <a:moveTo>
                  <a:pt x="103145" y="0"/>
                </a:moveTo>
                <a:lnTo>
                  <a:pt x="0" y="103222"/>
                </a:lnTo>
                <a:lnTo>
                  <a:pt x="0" y="873022"/>
                </a:lnTo>
                <a:lnTo>
                  <a:pt x="873021" y="0"/>
                </a:lnTo>
                <a:lnTo>
                  <a:pt x="103145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sq">
            <a:noFill/>
            <a:miter/>
          </a:ln>
          <a:effectLst/>
        </p:spPr>
        <p:txBody>
          <a:bodyPr vert="horz" wrap="square" lIns="106070" tIns="53035" rIns="106070" bIns="5303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174529" y="5402976"/>
            <a:ext cx="992265" cy="790050"/>
          </a:xfrm>
          <a:custGeom>
            <a:avLst/>
            <a:gdLst>
              <a:gd name="connsiteX0" fmla="*/ 0 w 990715"/>
              <a:gd name="connsiteY0" fmla="*/ 990716 h 990715"/>
              <a:gd name="connsiteX1" fmla="*/ 990715 w 990715"/>
              <a:gd name="connsiteY1" fmla="*/ 0 h 990715"/>
              <a:gd name="connsiteX2" fmla="*/ 990715 w 990715"/>
              <a:gd name="connsiteY2" fmla="*/ 769876 h 990715"/>
              <a:gd name="connsiteX3" fmla="*/ 769799 w 990715"/>
              <a:gd name="connsiteY3" fmla="*/ 990716 h 990715"/>
              <a:gd name="connsiteX4" fmla="*/ 0 w 990715"/>
              <a:gd name="connsiteY4" fmla="*/ 990716 h 990715"/>
            </a:gdLst>
            <a:ahLst/>
            <a:cxnLst/>
            <a:rect l="l" t="t" r="r" b="b"/>
            <a:pathLst>
              <a:path w="990715" h="990715">
                <a:moveTo>
                  <a:pt x="0" y="990716"/>
                </a:moveTo>
                <a:lnTo>
                  <a:pt x="990715" y="0"/>
                </a:lnTo>
                <a:lnTo>
                  <a:pt x="990715" y="769876"/>
                </a:lnTo>
                <a:lnTo>
                  <a:pt x="769799" y="990716"/>
                </a:lnTo>
                <a:lnTo>
                  <a:pt x="0" y="990716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sq">
            <a:noFill/>
            <a:miter/>
          </a:ln>
          <a:effectLst/>
        </p:spPr>
        <p:txBody>
          <a:bodyPr vert="horz" wrap="square" lIns="106070" tIns="53035" rIns="106070" bIns="5303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725883" y="3864867"/>
            <a:ext cx="8333780" cy="2209431"/>
          </a:xfrm>
          <a:custGeom>
            <a:avLst/>
            <a:gdLst>
              <a:gd name="connsiteX0" fmla="*/ 4480732 w 4480732"/>
              <a:gd name="connsiteY0" fmla="*/ 1095469 h 1095469"/>
              <a:gd name="connsiteX1" fmla="*/ 0 w 4480732"/>
              <a:gd name="connsiteY1" fmla="*/ 1095469 h 1095469"/>
              <a:gd name="connsiteX2" fmla="*/ 0 w 4480732"/>
              <a:gd name="connsiteY2" fmla="*/ 0 h 1095469"/>
              <a:gd name="connsiteX3" fmla="*/ 4480732 w 4480732"/>
              <a:gd name="connsiteY3" fmla="*/ 0 h 1095469"/>
              <a:gd name="connsiteX4" fmla="*/ 4480732 w 4480732"/>
              <a:gd name="connsiteY4" fmla="*/ 1095469 h 1095469"/>
            </a:gdLst>
            <a:ahLst/>
            <a:cxnLst/>
            <a:rect l="l" t="t" r="r" b="b"/>
            <a:pathLst>
              <a:path w="4480732" h="1095469">
                <a:moveTo>
                  <a:pt x="4480732" y="1095469"/>
                </a:moveTo>
                <a:lnTo>
                  <a:pt x="0" y="1095469"/>
                </a:lnTo>
                <a:lnTo>
                  <a:pt x="0" y="0"/>
                </a:lnTo>
                <a:lnTo>
                  <a:pt x="4480732" y="0"/>
                </a:lnTo>
                <a:lnTo>
                  <a:pt x="4480732" y="1095469"/>
                </a:lnTo>
                <a:close/>
              </a:path>
            </a:pathLst>
          </a:cu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106070" tIns="53035" rIns="106070" bIns="53035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585237" y="5402976"/>
            <a:ext cx="876957" cy="790050"/>
          </a:xfrm>
          <a:custGeom>
            <a:avLst/>
            <a:gdLst>
              <a:gd name="connsiteX0" fmla="*/ 990715 w 990715"/>
              <a:gd name="connsiteY0" fmla="*/ 990716 h 990715"/>
              <a:gd name="connsiteX1" fmla="*/ 0 w 990715"/>
              <a:gd name="connsiteY1" fmla="*/ 0 h 990715"/>
              <a:gd name="connsiteX2" fmla="*/ 0 w 990715"/>
              <a:gd name="connsiteY2" fmla="*/ 769876 h 990715"/>
              <a:gd name="connsiteX3" fmla="*/ 220916 w 990715"/>
              <a:gd name="connsiteY3" fmla="*/ 990716 h 990715"/>
              <a:gd name="connsiteX4" fmla="*/ 990715 w 990715"/>
              <a:gd name="connsiteY4" fmla="*/ 990716 h 990715"/>
            </a:gdLst>
            <a:ahLst/>
            <a:cxnLst/>
            <a:rect l="l" t="t" r="r" b="b"/>
            <a:pathLst>
              <a:path w="990715" h="990715">
                <a:moveTo>
                  <a:pt x="990715" y="990716"/>
                </a:moveTo>
                <a:lnTo>
                  <a:pt x="0" y="0"/>
                </a:lnTo>
                <a:lnTo>
                  <a:pt x="0" y="769876"/>
                </a:lnTo>
                <a:lnTo>
                  <a:pt x="220916" y="990716"/>
                </a:lnTo>
                <a:lnTo>
                  <a:pt x="990715" y="99071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/>
        </p:spPr>
        <p:txBody>
          <a:bodyPr vert="horz" wrap="square" lIns="124103" tIns="62051" rIns="124103" bIns="62051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950075" y="3784599"/>
            <a:ext cx="4375761" cy="183569"/>
          </a:xfrm>
          <a:custGeom>
            <a:avLst/>
            <a:gdLst>
              <a:gd name="connsiteX0" fmla="*/ 0 w 2929877"/>
              <a:gd name="connsiteY0" fmla="*/ 0 h 197254"/>
              <a:gd name="connsiteX1" fmla="*/ 197255 w 2929877"/>
              <a:gd name="connsiteY1" fmla="*/ 197255 h 197254"/>
              <a:gd name="connsiteX2" fmla="*/ 2929877 w 2929877"/>
              <a:gd name="connsiteY2" fmla="*/ 197255 h 197254"/>
              <a:gd name="connsiteX3" fmla="*/ 2896338 w 2929877"/>
              <a:gd name="connsiteY3" fmla="*/ 98627 h 197254"/>
              <a:gd name="connsiteX4" fmla="*/ 2929877 w 2929877"/>
              <a:gd name="connsiteY4" fmla="*/ 0 h 197254"/>
              <a:gd name="connsiteX5" fmla="*/ 0 w 2929877"/>
              <a:gd name="connsiteY5" fmla="*/ 0 h 197254"/>
            </a:gdLst>
            <a:ahLst/>
            <a:cxnLst/>
            <a:rect l="l" t="t" r="r" b="b"/>
            <a:pathLst>
              <a:path w="2929877" h="197254">
                <a:moveTo>
                  <a:pt x="0" y="0"/>
                </a:moveTo>
                <a:lnTo>
                  <a:pt x="197255" y="197255"/>
                </a:lnTo>
                <a:lnTo>
                  <a:pt x="2929877" y="197255"/>
                </a:lnTo>
                <a:lnTo>
                  <a:pt x="2896338" y="98627"/>
                </a:lnTo>
                <a:lnTo>
                  <a:pt x="2929877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/>
        </p:spPr>
        <p:txBody>
          <a:bodyPr vert="horz" wrap="square" lIns="124103" tIns="62051" rIns="124103" bIns="62051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306975" y="4447170"/>
            <a:ext cx="7171596" cy="109929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    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利用脚踝、膝关节、髋关节</a:t>
            </a: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、肩关节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纵坐标进行深蹲动作判断，根据关节</a:t>
            </a: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点距离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判断深蹲动作的完成情况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。
    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例如，当髋关节的纵坐标</a:t>
            </a: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在膝关节附近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时，判断为</a:t>
            </a: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蹲下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，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当髋关节</a:t>
            </a: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到脚踝距离和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髋关节</a:t>
            </a: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到肩关节距离成一定比例时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，</a:t>
            </a:r>
            <a:r>
              <a:rPr kumimoji="1" lang="en-US" altLang="zh-CN" sz="1600" dirty="0" err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判断为</a:t>
            </a: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起立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，完成一次深蹲计数加1。</a:t>
            </a:r>
            <a:endParaRPr kumimoji="1"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3306975" y="4055429"/>
            <a:ext cx="7171596" cy="30448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深蹲识别规则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动作识别规则设定</a:t>
            </a:r>
            <a:endParaRPr kumimoji="1"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149860" y="327660"/>
            <a:ext cx="510540" cy="624840"/>
            <a:chOff x="149860" y="327660"/>
            <a:chExt cx="510540" cy="624840"/>
          </a:xfrm>
        </p:grpSpPr>
        <p:sp>
          <p:nvSpPr>
            <p:cNvPr id="19" name="标题 1"/>
            <p:cNvSpPr txBox="1"/>
            <p:nvPr/>
          </p:nvSpPr>
          <p:spPr>
            <a:xfrm>
              <a:off x="149860" y="671322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149860" y="499491"/>
              <a:ext cx="510540" cy="281178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>
              <a:off x="149860" y="327660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2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1176" y="472648"/>
            <a:ext cx="2113035" cy="2623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641506" y="4769414"/>
            <a:ext cx="2143968" cy="369198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40000"/>
                </a:schemeClr>
              </a:gs>
              <a:gs pos="72000">
                <a:schemeClr val="accent1">
                  <a:lumMod val="20000"/>
                  <a:lumOff val="80000"/>
                  <a:alpha val="54000"/>
                </a:schemeClr>
              </a:gs>
            </a:gsLst>
            <a:lin ang="18900000" scaled="0"/>
          </a:gradFill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608772" y="4744268"/>
            <a:ext cx="419492" cy="419490"/>
          </a:xfrm>
          <a:prstGeom prst="roundRect">
            <a:avLst>
              <a:gd name="adj" fmla="val 11123"/>
            </a:avLst>
          </a:prstGeom>
          <a:gradFill>
            <a:gsLst>
              <a:gs pos="0">
                <a:schemeClr val="accent1"/>
              </a:gs>
              <a:gs pos="76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228600" dist="12700" dir="5400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709780" y="4836227"/>
            <a:ext cx="217475" cy="23557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439261" y="4769414"/>
            <a:ext cx="2143968" cy="369198"/>
          </a:xfrm>
          <a:prstGeom prst="roundRect">
            <a:avLst/>
          </a:prstGeom>
          <a:gradFill>
            <a:gsLst>
              <a:gs pos="0">
                <a:schemeClr val="accent4">
                  <a:lumMod val="60000"/>
                  <a:lumOff val="40000"/>
                  <a:alpha val="40000"/>
                </a:schemeClr>
              </a:gs>
              <a:gs pos="72000">
                <a:schemeClr val="accent4">
                  <a:lumMod val="20000"/>
                  <a:lumOff val="80000"/>
                  <a:alpha val="54000"/>
                </a:schemeClr>
              </a:gs>
            </a:gsLst>
            <a:lin ang="18900000" scaled="0"/>
          </a:gradFill>
          <a:ln w="12700" cap="sq">
            <a:solidFill>
              <a:schemeClr val="accent4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06526" y="4744268"/>
            <a:ext cx="419492" cy="419490"/>
          </a:xfrm>
          <a:prstGeom prst="roundRect">
            <a:avLst>
              <a:gd name="adj" fmla="val 11123"/>
            </a:avLst>
          </a:prstGeom>
          <a:gradFill>
            <a:gsLst>
              <a:gs pos="0">
                <a:schemeClr val="accent4">
                  <a:lumMod val="60000"/>
                  <a:lumOff val="40000"/>
                </a:schemeClr>
              </a:gs>
              <a:gs pos="76000">
                <a:schemeClr val="accent4"/>
              </a:gs>
            </a:gsLst>
            <a:lin ang="2700000" scaled="0"/>
          </a:gradFill>
          <a:ln w="12700" cap="sq">
            <a:noFill/>
            <a:miter/>
          </a:ln>
          <a:effectLst>
            <a:outerShdw blurRad="228600" dist="12700" dir="5400000" algn="t" rotWithShape="0">
              <a:schemeClr val="accent4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07534" y="4836226"/>
            <a:ext cx="217475" cy="235574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963289" y="1470589"/>
            <a:ext cx="2254017" cy="794277"/>
          </a:xfrm>
          <a:custGeom>
            <a:avLst/>
            <a:gdLst>
              <a:gd name="connsiteX0" fmla="*/ 93143 w 2140962"/>
              <a:gd name="connsiteY0" fmla="*/ 0 h 958499"/>
              <a:gd name="connsiteX1" fmla="*/ 2047819 w 2140962"/>
              <a:gd name="connsiteY1" fmla="*/ 0 h 958499"/>
              <a:gd name="connsiteX2" fmla="*/ 2140962 w 2140962"/>
              <a:gd name="connsiteY2" fmla="*/ 93143 h 958499"/>
              <a:gd name="connsiteX3" fmla="*/ 2140962 w 2140962"/>
              <a:gd name="connsiteY3" fmla="*/ 722687 h 958499"/>
              <a:gd name="connsiteX4" fmla="*/ 2047819 w 2140962"/>
              <a:gd name="connsiteY4" fmla="*/ 815830 h 958499"/>
              <a:gd name="connsiteX5" fmla="*/ 1972279 w 2140962"/>
              <a:gd name="connsiteY5" fmla="*/ 815830 h 958499"/>
              <a:gd name="connsiteX6" fmla="*/ 1822852 w 2140962"/>
              <a:gd name="connsiteY6" fmla="*/ 958499 h 958499"/>
              <a:gd name="connsiteX7" fmla="*/ 1822852 w 2140962"/>
              <a:gd name="connsiteY7" fmla="*/ 815830 h 958499"/>
              <a:gd name="connsiteX8" fmla="*/ 93143 w 2140962"/>
              <a:gd name="connsiteY8" fmla="*/ 815830 h 958499"/>
              <a:gd name="connsiteX9" fmla="*/ 0 w 2140962"/>
              <a:gd name="connsiteY9" fmla="*/ 722687 h 958499"/>
              <a:gd name="connsiteX10" fmla="*/ 0 w 2140962"/>
              <a:gd name="connsiteY10" fmla="*/ 93143 h 958499"/>
              <a:gd name="connsiteX11" fmla="*/ 93143 w 2140962"/>
              <a:gd name="connsiteY11" fmla="*/ 0 h 958499"/>
            </a:gdLst>
            <a:ahLst/>
            <a:cxnLst/>
            <a:rect l="l" t="t" r="r" b="b"/>
            <a:pathLst>
              <a:path w="2140962" h="958499">
                <a:moveTo>
                  <a:pt x="93143" y="0"/>
                </a:moveTo>
                <a:lnTo>
                  <a:pt x="2047819" y="0"/>
                </a:lnTo>
                <a:cubicBezTo>
                  <a:pt x="2099260" y="0"/>
                  <a:pt x="2140962" y="41702"/>
                  <a:pt x="2140962" y="93143"/>
                </a:cubicBezTo>
                <a:lnTo>
                  <a:pt x="2140962" y="722687"/>
                </a:lnTo>
                <a:cubicBezTo>
                  <a:pt x="2140962" y="774128"/>
                  <a:pt x="2099260" y="815830"/>
                  <a:pt x="2047819" y="815830"/>
                </a:cubicBezTo>
                <a:lnTo>
                  <a:pt x="1972279" y="815830"/>
                </a:lnTo>
                <a:lnTo>
                  <a:pt x="1822852" y="958499"/>
                </a:lnTo>
                <a:lnTo>
                  <a:pt x="1822852" y="815830"/>
                </a:lnTo>
                <a:lnTo>
                  <a:pt x="93143" y="815830"/>
                </a:lnTo>
                <a:cubicBezTo>
                  <a:pt x="41702" y="815830"/>
                  <a:pt x="0" y="774128"/>
                  <a:pt x="0" y="722687"/>
                </a:cubicBezTo>
                <a:lnTo>
                  <a:pt x="0" y="93143"/>
                </a:lnTo>
                <a:cubicBezTo>
                  <a:pt x="0" y="41702"/>
                  <a:pt x="41702" y="0"/>
                  <a:pt x="9314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40000"/>
                </a:schemeClr>
              </a:gs>
              <a:gs pos="72000">
                <a:schemeClr val="accent1">
                  <a:lumMod val="20000"/>
                  <a:lumOff val="80000"/>
                  <a:alpha val="54000"/>
                </a:schemeClr>
              </a:gs>
            </a:gsLst>
            <a:lin ang="18900000" scaled="0"/>
          </a:gradFill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63157" y="1385351"/>
            <a:ext cx="2254017" cy="794277"/>
          </a:xfrm>
          <a:custGeom>
            <a:avLst/>
            <a:gdLst>
              <a:gd name="connsiteX0" fmla="*/ 93143 w 2140962"/>
              <a:gd name="connsiteY0" fmla="*/ 0 h 958499"/>
              <a:gd name="connsiteX1" fmla="*/ 2047819 w 2140962"/>
              <a:gd name="connsiteY1" fmla="*/ 0 h 958499"/>
              <a:gd name="connsiteX2" fmla="*/ 2140962 w 2140962"/>
              <a:gd name="connsiteY2" fmla="*/ 93143 h 958499"/>
              <a:gd name="connsiteX3" fmla="*/ 2140962 w 2140962"/>
              <a:gd name="connsiteY3" fmla="*/ 722687 h 958499"/>
              <a:gd name="connsiteX4" fmla="*/ 2047819 w 2140962"/>
              <a:gd name="connsiteY4" fmla="*/ 815830 h 958499"/>
              <a:gd name="connsiteX5" fmla="*/ 1972279 w 2140962"/>
              <a:gd name="connsiteY5" fmla="*/ 815830 h 958499"/>
              <a:gd name="connsiteX6" fmla="*/ 1822852 w 2140962"/>
              <a:gd name="connsiteY6" fmla="*/ 958499 h 958499"/>
              <a:gd name="connsiteX7" fmla="*/ 1822852 w 2140962"/>
              <a:gd name="connsiteY7" fmla="*/ 815830 h 958499"/>
              <a:gd name="connsiteX8" fmla="*/ 93143 w 2140962"/>
              <a:gd name="connsiteY8" fmla="*/ 815830 h 958499"/>
              <a:gd name="connsiteX9" fmla="*/ 0 w 2140962"/>
              <a:gd name="connsiteY9" fmla="*/ 722687 h 958499"/>
              <a:gd name="connsiteX10" fmla="*/ 0 w 2140962"/>
              <a:gd name="connsiteY10" fmla="*/ 93143 h 958499"/>
              <a:gd name="connsiteX11" fmla="*/ 93143 w 2140962"/>
              <a:gd name="connsiteY11" fmla="*/ 0 h 958499"/>
            </a:gdLst>
            <a:ahLst/>
            <a:cxnLst/>
            <a:rect l="l" t="t" r="r" b="b"/>
            <a:pathLst>
              <a:path w="2140962" h="958499">
                <a:moveTo>
                  <a:pt x="93143" y="0"/>
                </a:moveTo>
                <a:lnTo>
                  <a:pt x="2047819" y="0"/>
                </a:lnTo>
                <a:cubicBezTo>
                  <a:pt x="2099260" y="0"/>
                  <a:pt x="2140962" y="41702"/>
                  <a:pt x="2140962" y="93143"/>
                </a:cubicBezTo>
                <a:lnTo>
                  <a:pt x="2140962" y="722687"/>
                </a:lnTo>
                <a:cubicBezTo>
                  <a:pt x="2140962" y="774128"/>
                  <a:pt x="2099260" y="815830"/>
                  <a:pt x="2047819" y="815830"/>
                </a:cubicBezTo>
                <a:lnTo>
                  <a:pt x="1972279" y="815830"/>
                </a:lnTo>
                <a:lnTo>
                  <a:pt x="1822852" y="958499"/>
                </a:lnTo>
                <a:lnTo>
                  <a:pt x="1822852" y="815830"/>
                </a:lnTo>
                <a:lnTo>
                  <a:pt x="93143" y="815830"/>
                </a:lnTo>
                <a:cubicBezTo>
                  <a:pt x="41702" y="815830"/>
                  <a:pt x="0" y="774128"/>
                  <a:pt x="0" y="722687"/>
                </a:cubicBezTo>
                <a:lnTo>
                  <a:pt x="0" y="93143"/>
                </a:lnTo>
                <a:cubicBezTo>
                  <a:pt x="0" y="41702"/>
                  <a:pt x="41702" y="0"/>
                  <a:pt x="9314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9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228600" dist="12700" dir="5400000" algn="t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6" name="标题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27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2274271" y="2232294"/>
            <a:ext cx="7643457" cy="239341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54000" y="241300"/>
            <a:ext cx="11684000" cy="6375400"/>
          </a:xfrm>
          <a:prstGeom prst="rect">
            <a:avLst/>
          </a:prstGeom>
          <a:solidFill>
            <a:schemeClr val="bg1"/>
          </a:solidFill>
          <a:ln w="85725" cap="sq">
            <a:gradFill>
              <a:gsLst>
                <a:gs pos="0">
                  <a:schemeClr val="bg1">
                    <a:alpha val="100000"/>
                  </a:schemeClr>
                </a:gs>
                <a:gs pos="30000">
                  <a:schemeClr val="tx1">
                    <a:lumMod val="50000"/>
                    <a:lumOff val="50000"/>
                  </a:schemeClr>
                </a:gs>
                <a:gs pos="60000">
                  <a:schemeClr val="bg1"/>
                </a:gs>
                <a:gs pos="100000">
                  <a:schemeClr val="bg1">
                    <a:lumMod val="85000"/>
                    <a:alpha val="100000"/>
                  </a:schemeClr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11932" y="6263481"/>
            <a:ext cx="11768138" cy="3937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36000">
                <a:schemeClr val="accent1">
                  <a:lumMod val="20000"/>
                  <a:lumOff val="80000"/>
                </a:schemeClr>
              </a:gs>
              <a:gs pos="73000">
                <a:schemeClr val="bg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857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591281"/>
            <a:ext cx="2942347" cy="8458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Dream-XinCuSongGB"/>
                <a:ea typeface="Dream-XinCuSongGB"/>
                <a:cs typeface="Dream-XinCuSongGB"/>
              </a:rPr>
              <a:t>目录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677862" y="1518373"/>
            <a:ext cx="10800000" cy="288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bg1"/>
              </a:gs>
            </a:gsLst>
            <a:lin ang="0" scaled="0"/>
          </a:gradFill>
          <a:ln w="857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V="1">
            <a:off x="10925400" y="772886"/>
            <a:ext cx="540000" cy="5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857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V="1">
            <a:off x="10925400" y="1026886"/>
            <a:ext cx="540000" cy="5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857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V="1">
            <a:off x="10925400" y="899886"/>
            <a:ext cx="540000" cy="54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857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1037282" y="6323806"/>
            <a:ext cx="126254" cy="273050"/>
          </a:xfrm>
          <a:prstGeom prst="flowChartInputOutpu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263384" y="6323806"/>
            <a:ext cx="126254" cy="273050"/>
          </a:xfrm>
          <a:prstGeom prst="flowChartInputOutpu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1489485" y="6323806"/>
            <a:ext cx="126254" cy="273050"/>
          </a:xfrm>
          <a:prstGeom prst="flowChartInputOutpu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0811180" y="6323806"/>
            <a:ext cx="126254" cy="273050"/>
          </a:xfrm>
          <a:prstGeom prst="flowChartInputOutpu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89004" y="2212664"/>
            <a:ext cx="3279702" cy="829491"/>
          </a:xfrm>
          <a:prstGeom prst="rect">
            <a:avLst/>
          </a:prstGeom>
          <a:solidFill>
            <a:schemeClr val="accent1">
              <a:lumMod val="20000"/>
              <a:lumOff val="80000"/>
              <a:alpha val="10000"/>
            </a:schemeClr>
          </a:solidFill>
          <a:ln w="1905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30000">
                  <a:schemeClr val="accent1"/>
                </a:gs>
                <a:gs pos="60000">
                  <a:schemeClr val="bg1"/>
                </a:gs>
                <a:gs pos="100000">
                  <a:schemeClr val="accent1"/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35861" y="2322643"/>
            <a:ext cx="2923405" cy="66884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Dream-XinCuSongGB"/>
              </a:rPr>
              <a:t>一、</a:t>
            </a:r>
            <a:r>
              <a:rPr kumimoji="1" lang="zh-CN" altLang="en-US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Dream-XinCuSongGB"/>
              </a:rPr>
              <a:t>工作概况</a:t>
            </a:r>
            <a:endParaRPr kumimoji="1" lang="zh-CN" alt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636871" y="1962895"/>
            <a:ext cx="504994" cy="504994"/>
          </a:xfrm>
          <a:custGeom>
            <a:avLst/>
            <a:gdLst>
              <a:gd name="connsiteX0" fmla="*/ 252464 w 504994"/>
              <a:gd name="connsiteY0" fmla="*/ 0 h 504994"/>
              <a:gd name="connsiteX1" fmla="*/ 294132 w 504994"/>
              <a:gd name="connsiteY1" fmla="*/ 210862 h 504994"/>
              <a:gd name="connsiteX2" fmla="*/ 504995 w 504994"/>
              <a:gd name="connsiteY2" fmla="*/ 252464 h 504994"/>
              <a:gd name="connsiteX3" fmla="*/ 294132 w 504994"/>
              <a:gd name="connsiteY3" fmla="*/ 294132 h 504994"/>
              <a:gd name="connsiteX4" fmla="*/ 252464 w 504994"/>
              <a:gd name="connsiteY4" fmla="*/ 504995 h 504994"/>
              <a:gd name="connsiteX5" fmla="*/ 210862 w 504994"/>
              <a:gd name="connsiteY5" fmla="*/ 294132 h 504994"/>
              <a:gd name="connsiteX6" fmla="*/ 0 w 504994"/>
              <a:gd name="connsiteY6" fmla="*/ 252464 h 504994"/>
              <a:gd name="connsiteX7" fmla="*/ 210862 w 504994"/>
              <a:gd name="connsiteY7" fmla="*/ 210862 h 504994"/>
              <a:gd name="connsiteX8" fmla="*/ 252464 w 504994"/>
              <a:gd name="connsiteY8" fmla="*/ 0 h 504994"/>
            </a:gdLst>
            <a:ahLst/>
            <a:cxnLst/>
            <a:rect l="l" t="t" r="r" b="b"/>
            <a:pathLst>
              <a:path w="504994" h="504994">
                <a:moveTo>
                  <a:pt x="252464" y="0"/>
                </a:moveTo>
                <a:lnTo>
                  <a:pt x="294132" y="210862"/>
                </a:lnTo>
                <a:lnTo>
                  <a:pt x="504995" y="252464"/>
                </a:lnTo>
                <a:lnTo>
                  <a:pt x="294132" y="294132"/>
                </a:lnTo>
                <a:lnTo>
                  <a:pt x="252464" y="504995"/>
                </a:lnTo>
                <a:lnTo>
                  <a:pt x="210862" y="294132"/>
                </a:lnTo>
                <a:lnTo>
                  <a:pt x="0" y="252464"/>
                </a:lnTo>
                <a:lnTo>
                  <a:pt x="210862" y="210862"/>
                </a:lnTo>
                <a:lnTo>
                  <a:pt x="252464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651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052674" y="1705088"/>
            <a:ext cx="1186538" cy="8076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554189" y="2212664"/>
            <a:ext cx="3279702" cy="829491"/>
          </a:xfrm>
          <a:prstGeom prst="rect">
            <a:avLst/>
          </a:prstGeom>
          <a:solidFill>
            <a:schemeClr val="accent1">
              <a:lumMod val="20000"/>
              <a:lumOff val="80000"/>
              <a:alpha val="10000"/>
            </a:schemeClr>
          </a:solidFill>
          <a:ln w="1905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30000">
                  <a:schemeClr val="accent1"/>
                </a:gs>
                <a:gs pos="60000">
                  <a:schemeClr val="bg1"/>
                </a:gs>
                <a:gs pos="100000">
                  <a:schemeClr val="accent1"/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801046" y="2322643"/>
            <a:ext cx="2923405" cy="66884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Dream-XinCuSongGB"/>
              </a:rPr>
              <a:t>二、</a:t>
            </a:r>
            <a:r>
              <a:rPr kumimoji="1" lang="zh-CN" altLang="en-US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Dream-XinCuSongGB"/>
              </a:rPr>
              <a:t>获取关键点信息</a:t>
            </a:r>
            <a:endParaRPr kumimoji="1" lang="zh-CN" alt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4302056" y="1962895"/>
            <a:ext cx="504994" cy="504994"/>
          </a:xfrm>
          <a:custGeom>
            <a:avLst/>
            <a:gdLst>
              <a:gd name="connsiteX0" fmla="*/ 252464 w 504994"/>
              <a:gd name="connsiteY0" fmla="*/ 0 h 504994"/>
              <a:gd name="connsiteX1" fmla="*/ 294132 w 504994"/>
              <a:gd name="connsiteY1" fmla="*/ 210862 h 504994"/>
              <a:gd name="connsiteX2" fmla="*/ 504995 w 504994"/>
              <a:gd name="connsiteY2" fmla="*/ 252464 h 504994"/>
              <a:gd name="connsiteX3" fmla="*/ 294132 w 504994"/>
              <a:gd name="connsiteY3" fmla="*/ 294132 h 504994"/>
              <a:gd name="connsiteX4" fmla="*/ 252464 w 504994"/>
              <a:gd name="connsiteY4" fmla="*/ 504995 h 504994"/>
              <a:gd name="connsiteX5" fmla="*/ 210862 w 504994"/>
              <a:gd name="connsiteY5" fmla="*/ 294132 h 504994"/>
              <a:gd name="connsiteX6" fmla="*/ 0 w 504994"/>
              <a:gd name="connsiteY6" fmla="*/ 252464 h 504994"/>
              <a:gd name="connsiteX7" fmla="*/ 210862 w 504994"/>
              <a:gd name="connsiteY7" fmla="*/ 210862 h 504994"/>
              <a:gd name="connsiteX8" fmla="*/ 252464 w 504994"/>
              <a:gd name="connsiteY8" fmla="*/ 0 h 504994"/>
            </a:gdLst>
            <a:ahLst/>
            <a:cxnLst/>
            <a:rect l="l" t="t" r="r" b="b"/>
            <a:pathLst>
              <a:path w="504994" h="504994">
                <a:moveTo>
                  <a:pt x="252464" y="0"/>
                </a:moveTo>
                <a:lnTo>
                  <a:pt x="294132" y="210862"/>
                </a:lnTo>
                <a:lnTo>
                  <a:pt x="504995" y="252464"/>
                </a:lnTo>
                <a:lnTo>
                  <a:pt x="294132" y="294132"/>
                </a:lnTo>
                <a:lnTo>
                  <a:pt x="252464" y="504995"/>
                </a:lnTo>
                <a:lnTo>
                  <a:pt x="210862" y="294132"/>
                </a:lnTo>
                <a:lnTo>
                  <a:pt x="0" y="252464"/>
                </a:lnTo>
                <a:lnTo>
                  <a:pt x="210862" y="210862"/>
                </a:lnTo>
                <a:lnTo>
                  <a:pt x="252464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651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717859" y="1705088"/>
            <a:ext cx="1186538" cy="8076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219375" y="2212664"/>
            <a:ext cx="3279702" cy="829491"/>
          </a:xfrm>
          <a:prstGeom prst="rect">
            <a:avLst/>
          </a:prstGeom>
          <a:solidFill>
            <a:schemeClr val="accent1">
              <a:lumMod val="20000"/>
              <a:lumOff val="80000"/>
              <a:alpha val="10000"/>
            </a:schemeClr>
          </a:solidFill>
          <a:ln w="1905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30000">
                  <a:schemeClr val="accent1"/>
                </a:gs>
                <a:gs pos="60000">
                  <a:schemeClr val="bg1"/>
                </a:gs>
                <a:gs pos="100000">
                  <a:schemeClr val="accent1"/>
                </a:gs>
              </a:gsLst>
              <a:lin ang="27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466232" y="2322643"/>
            <a:ext cx="2923405" cy="66884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Dream-XinCuSongGB"/>
              </a:rPr>
              <a:t>三、</a:t>
            </a:r>
            <a:r>
              <a:rPr kumimoji="1" lang="zh-CN" altLang="en-US" sz="2000" b="1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Dream-XinCuSongGB"/>
              </a:rPr>
              <a:t>动作识别计数实现</a:t>
            </a:r>
            <a:endParaRPr kumimoji="1" lang="zh-CN" alt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7967242" y="1962895"/>
            <a:ext cx="504994" cy="504994"/>
          </a:xfrm>
          <a:custGeom>
            <a:avLst/>
            <a:gdLst>
              <a:gd name="connsiteX0" fmla="*/ 252464 w 504994"/>
              <a:gd name="connsiteY0" fmla="*/ 0 h 504994"/>
              <a:gd name="connsiteX1" fmla="*/ 294132 w 504994"/>
              <a:gd name="connsiteY1" fmla="*/ 210862 h 504994"/>
              <a:gd name="connsiteX2" fmla="*/ 504995 w 504994"/>
              <a:gd name="connsiteY2" fmla="*/ 252464 h 504994"/>
              <a:gd name="connsiteX3" fmla="*/ 294132 w 504994"/>
              <a:gd name="connsiteY3" fmla="*/ 294132 h 504994"/>
              <a:gd name="connsiteX4" fmla="*/ 252464 w 504994"/>
              <a:gd name="connsiteY4" fmla="*/ 504995 h 504994"/>
              <a:gd name="connsiteX5" fmla="*/ 210862 w 504994"/>
              <a:gd name="connsiteY5" fmla="*/ 294132 h 504994"/>
              <a:gd name="connsiteX6" fmla="*/ 0 w 504994"/>
              <a:gd name="connsiteY6" fmla="*/ 252464 h 504994"/>
              <a:gd name="connsiteX7" fmla="*/ 210862 w 504994"/>
              <a:gd name="connsiteY7" fmla="*/ 210862 h 504994"/>
              <a:gd name="connsiteX8" fmla="*/ 252464 w 504994"/>
              <a:gd name="connsiteY8" fmla="*/ 0 h 504994"/>
            </a:gdLst>
            <a:ahLst/>
            <a:cxnLst/>
            <a:rect l="l" t="t" r="r" b="b"/>
            <a:pathLst>
              <a:path w="504994" h="504994">
                <a:moveTo>
                  <a:pt x="252464" y="0"/>
                </a:moveTo>
                <a:lnTo>
                  <a:pt x="294132" y="210862"/>
                </a:lnTo>
                <a:lnTo>
                  <a:pt x="504995" y="252464"/>
                </a:lnTo>
                <a:lnTo>
                  <a:pt x="294132" y="294132"/>
                </a:lnTo>
                <a:lnTo>
                  <a:pt x="252464" y="504995"/>
                </a:lnTo>
                <a:lnTo>
                  <a:pt x="210862" y="294132"/>
                </a:lnTo>
                <a:lnTo>
                  <a:pt x="0" y="252464"/>
                </a:lnTo>
                <a:lnTo>
                  <a:pt x="210862" y="210862"/>
                </a:lnTo>
                <a:lnTo>
                  <a:pt x="252464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6517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8383045" y="1705088"/>
            <a:ext cx="1186538" cy="8076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2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1176" y="472648"/>
            <a:ext cx="2113035" cy="2623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18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902351" y="2683549"/>
            <a:ext cx="6470241" cy="21632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5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一、</a:t>
            </a:r>
            <a:r>
              <a:rPr kumimoji="1" lang="zh-CN" altLang="en-US" sz="5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工作概况</a:t>
            </a:r>
            <a:endParaRPr kumimoji="1"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3693196" y="5023485"/>
            <a:ext cx="4805608" cy="473593"/>
          </a:xfrm>
          <a:custGeom>
            <a:avLst/>
            <a:gdLst>
              <a:gd name="T0" fmla="*/ 563 w 646"/>
              <a:gd name="T1" fmla="*/ 208 h 208"/>
              <a:gd name="T2" fmla="*/ 23 w 646"/>
              <a:gd name="T3" fmla="*/ 208 h 208"/>
              <a:gd name="T4" fmla="*/ 5 w 646"/>
              <a:gd name="T5" fmla="*/ 182 h 208"/>
              <a:gd name="T6" fmla="*/ 50 w 646"/>
              <a:gd name="T7" fmla="*/ 27 h 208"/>
              <a:gd name="T8" fmla="*/ 83 w 646"/>
              <a:gd name="T9" fmla="*/ 0 h 208"/>
              <a:gd name="T10" fmla="*/ 623 w 646"/>
              <a:gd name="T11" fmla="*/ 0 h 208"/>
              <a:gd name="T12" fmla="*/ 642 w 646"/>
              <a:gd name="T13" fmla="*/ 27 h 208"/>
              <a:gd name="T14" fmla="*/ 597 w 646"/>
              <a:gd name="T15" fmla="*/ 182 h 208"/>
              <a:gd name="T16" fmla="*/ 563 w 646"/>
              <a:gd name="T17" fmla="*/ 208 h 208"/>
            </a:gdLst>
            <a:ahLst/>
            <a:cxnLst/>
            <a:rect l="0" t="0" r="r" b="b"/>
            <a:pathLst>
              <a:path w="646" h="208">
                <a:moveTo>
                  <a:pt x="563" y="208"/>
                </a:moveTo>
                <a:cubicBezTo>
                  <a:pt x="23" y="208"/>
                  <a:pt x="23" y="208"/>
                  <a:pt x="23" y="208"/>
                </a:cubicBezTo>
                <a:cubicBezTo>
                  <a:pt x="9" y="208"/>
                  <a:pt x="0" y="196"/>
                  <a:pt x="5" y="182"/>
                </a:cubicBezTo>
                <a:cubicBezTo>
                  <a:pt x="50" y="27"/>
                  <a:pt x="50" y="27"/>
                  <a:pt x="50" y="27"/>
                </a:cubicBezTo>
                <a:cubicBezTo>
                  <a:pt x="54" y="12"/>
                  <a:pt x="69" y="0"/>
                  <a:pt x="83" y="0"/>
                </a:cubicBezTo>
                <a:cubicBezTo>
                  <a:pt x="623" y="0"/>
                  <a:pt x="623" y="0"/>
                  <a:pt x="623" y="0"/>
                </a:cubicBezTo>
                <a:cubicBezTo>
                  <a:pt x="638" y="0"/>
                  <a:pt x="646" y="12"/>
                  <a:pt x="642" y="27"/>
                </a:cubicBezTo>
                <a:cubicBezTo>
                  <a:pt x="597" y="182"/>
                  <a:pt x="597" y="182"/>
                  <a:pt x="597" y="182"/>
                </a:cubicBezTo>
                <a:cubicBezTo>
                  <a:pt x="593" y="196"/>
                  <a:pt x="578" y="208"/>
                  <a:pt x="563" y="208"/>
                </a:cubicBezTo>
                <a:close/>
              </a:path>
            </a:pathLst>
          </a:custGeom>
          <a:gradFill>
            <a:gsLst>
              <a:gs pos="2500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11000"/>
                </a:schemeClr>
              </a:gs>
            </a:gsLst>
            <a:lin ang="18900000" scaled="0"/>
          </a:gradFill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21067" y="5118254"/>
            <a:ext cx="3549866" cy="2840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13000">
                      <a:srgbClr val="0C6BFF">
                        <a:alpha val="100000"/>
                      </a:srgbClr>
                    </a:gs>
                    <a:gs pos="90000">
                      <a:srgbClr val="9EC4FF">
                        <a:alpha val="100000"/>
                      </a:srgbClr>
                    </a:gs>
                  </a:gsLst>
                  <a:lin ang="5400000" scaled="0"/>
                </a:gra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148161" y="1751568"/>
            <a:ext cx="2082800" cy="827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PART.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671770" y="646668"/>
            <a:ext cx="1194270" cy="19324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574001" y="2743353"/>
            <a:ext cx="1418491" cy="141849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74000" y="4330769"/>
            <a:ext cx="7334330" cy="166467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2000" dirty="0">
                <a:ln w="12700">
                  <a:noFill/>
                </a:ln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    这三周内我们</a:t>
            </a:r>
            <a:r>
              <a:rPr kumimoji="1" lang="en-US" altLang="zh-CN" sz="2000" dirty="0" err="1">
                <a:ln w="12700">
                  <a:noFill/>
                </a:ln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实现</a:t>
            </a:r>
            <a:r>
              <a:rPr kumimoji="1" lang="zh-CN" altLang="en-US" sz="2000" dirty="0">
                <a:ln w="12700">
                  <a:noFill/>
                </a:ln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了部分</a:t>
            </a:r>
            <a:r>
              <a:rPr kumimoji="1" lang="en-US" altLang="zh-CN" sz="2000" dirty="0" err="1">
                <a:ln w="12700">
                  <a:noFill/>
                </a:ln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动作（手臂侧平举、深蹲）的计数功能</a:t>
            </a:r>
            <a:r>
              <a:rPr kumimoji="1" lang="zh-CN" altLang="en-US" sz="2000" dirty="0">
                <a:ln w="12700">
                  <a:noFill/>
                </a:ln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，可以通过摄像头识别。</a:t>
            </a:r>
            <a:endParaRPr kumimoji="1" lang="en-US" altLang="zh-CN" sz="2000" dirty="0">
              <a:ln w="12700">
                <a:noFill/>
              </a:ln>
              <a:latin typeface="宋体" panose="02010600030101010101" pitchFamily="2" charset="-122"/>
              <a:ea typeface="宋体" panose="02010600030101010101" pitchFamily="2" charset="-122"/>
              <a:cs typeface="Source Han Sans"/>
            </a:endParaRPr>
          </a:p>
          <a:p>
            <a:pPr algn="l">
              <a:lnSpc>
                <a:spcPct val="130000"/>
              </a:lnSpc>
            </a:pPr>
            <a:r>
              <a:rPr kumimoji="1" lang="en-US" altLang="zh-CN" sz="2000" dirty="0">
                <a:ln w="12700">
                  <a:noFill/>
                </a:ln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    </a:t>
            </a:r>
            <a:r>
              <a:rPr kumimoji="1" lang="zh-CN" altLang="en-US" sz="2000" dirty="0">
                <a:ln w="12700">
                  <a:noFill/>
                </a:ln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在实现上，可以划分成获取人体关节点信息，和动作识别计数两个部分。</a:t>
            </a:r>
            <a:endParaRPr kumimoji="1" lang="zh-CN" altLang="en-US" sz="28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6954735" y="2743352"/>
            <a:ext cx="1418491" cy="141849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845489" y="3396321"/>
            <a:ext cx="256249" cy="256249"/>
          </a:xfrm>
          <a:prstGeom prst="chevron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38100" dist="12700" dir="5400000" algn="ctr" rotWithShape="0">
              <a:srgbClr val="000000">
                <a:alpha val="15000"/>
              </a:srgb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9751" y="1390426"/>
            <a:ext cx="476250" cy="377952"/>
          </a:xfrm>
          <a:custGeom>
            <a:avLst/>
            <a:gdLst>
              <a:gd name="connsiteX0" fmla="*/ 476250 w 476250"/>
              <a:gd name="connsiteY0" fmla="*/ 0 h 377952"/>
              <a:gd name="connsiteX1" fmla="*/ 476250 w 476250"/>
              <a:gd name="connsiteY1" fmla="*/ 81725 h 377952"/>
              <a:gd name="connsiteX2" fmla="*/ 367570 w 476250"/>
              <a:gd name="connsiteY2" fmla="*/ 187452 h 377952"/>
              <a:gd name="connsiteX3" fmla="*/ 476250 w 476250"/>
              <a:gd name="connsiteY3" fmla="*/ 187452 h 377952"/>
              <a:gd name="connsiteX4" fmla="*/ 476250 w 476250"/>
              <a:gd name="connsiteY4" fmla="*/ 377952 h 377952"/>
              <a:gd name="connsiteX5" fmla="*/ 285750 w 476250"/>
              <a:gd name="connsiteY5" fmla="*/ 377952 h 377952"/>
              <a:gd name="connsiteX6" fmla="*/ 285750 w 476250"/>
              <a:gd name="connsiteY6" fmla="*/ 187452 h 377952"/>
              <a:gd name="connsiteX7" fmla="*/ 476250 w 476250"/>
              <a:gd name="connsiteY7" fmla="*/ 0 h 377952"/>
              <a:gd name="connsiteX8" fmla="*/ 190500 w 476250"/>
              <a:gd name="connsiteY8" fmla="*/ 0 h 377952"/>
              <a:gd name="connsiteX9" fmla="*/ 190500 w 476250"/>
              <a:gd name="connsiteY9" fmla="*/ 81725 h 377952"/>
              <a:gd name="connsiteX10" fmla="*/ 81820 w 476250"/>
              <a:gd name="connsiteY10" fmla="*/ 187452 h 377952"/>
              <a:gd name="connsiteX11" fmla="*/ 190500 w 476250"/>
              <a:gd name="connsiteY11" fmla="*/ 187452 h 377952"/>
              <a:gd name="connsiteX12" fmla="*/ 190500 w 476250"/>
              <a:gd name="connsiteY12" fmla="*/ 377952 h 377952"/>
              <a:gd name="connsiteX13" fmla="*/ 0 w 476250"/>
              <a:gd name="connsiteY13" fmla="*/ 377952 h 377952"/>
              <a:gd name="connsiteX14" fmla="*/ 0 w 476250"/>
              <a:gd name="connsiteY14" fmla="*/ 187452 h 377952"/>
              <a:gd name="connsiteX15" fmla="*/ 190500 w 476250"/>
              <a:gd name="connsiteY15" fmla="*/ 0 h 377952"/>
            </a:gdLst>
            <a:ahLst/>
            <a:cxnLst/>
            <a:rect l="l" t="t" r="r" b="b"/>
            <a:pathLst>
              <a:path w="476250" h="377952">
                <a:moveTo>
                  <a:pt x="476250" y="0"/>
                </a:moveTo>
                <a:lnTo>
                  <a:pt x="476250" y="81725"/>
                </a:lnTo>
                <a:cubicBezTo>
                  <a:pt x="417383" y="81753"/>
                  <a:pt x="369219" y="128608"/>
                  <a:pt x="367570" y="187452"/>
                </a:cubicBezTo>
                <a:lnTo>
                  <a:pt x="476250" y="187452"/>
                </a:lnTo>
                <a:lnTo>
                  <a:pt x="476250" y="377952"/>
                </a:lnTo>
                <a:lnTo>
                  <a:pt x="285750" y="377952"/>
                </a:lnTo>
                <a:lnTo>
                  <a:pt x="285750" y="187452"/>
                </a:lnTo>
                <a:cubicBezTo>
                  <a:pt x="287415" y="83434"/>
                  <a:pt x="372219" y="-13"/>
                  <a:pt x="476250" y="0"/>
                </a:cubicBezTo>
                <a:close/>
                <a:moveTo>
                  <a:pt x="190500" y="0"/>
                </a:moveTo>
                <a:lnTo>
                  <a:pt x="190500" y="81725"/>
                </a:lnTo>
                <a:cubicBezTo>
                  <a:pt x="131633" y="81753"/>
                  <a:pt x="83469" y="128608"/>
                  <a:pt x="81820" y="187452"/>
                </a:cubicBezTo>
                <a:lnTo>
                  <a:pt x="190500" y="187452"/>
                </a:lnTo>
                <a:lnTo>
                  <a:pt x="190500" y="377952"/>
                </a:lnTo>
                <a:lnTo>
                  <a:pt x="0" y="377952"/>
                </a:lnTo>
                <a:lnTo>
                  <a:pt x="0" y="187452"/>
                </a:lnTo>
                <a:cubicBezTo>
                  <a:pt x="1665" y="83434"/>
                  <a:pt x="86469" y="-13"/>
                  <a:pt x="190500" y="0"/>
                </a:cubicBezTo>
                <a:close/>
              </a:path>
            </a:pathLst>
          </a:custGeom>
          <a:solidFill>
            <a:schemeClr val="accent1"/>
          </a:solidFill>
          <a:ln w="605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067228" y="3218598"/>
            <a:ext cx="432036" cy="46800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 flipV="1">
            <a:off x="7422179" y="3218597"/>
            <a:ext cx="483603" cy="468000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工作概况</a:t>
            </a:r>
            <a:endParaRPr kumimoji="1" lang="zh-CN" altLang="en-US" dirty="0"/>
          </a:p>
        </p:txBody>
      </p:sp>
      <p:grpSp>
        <p:nvGrpSpPr>
          <p:cNvPr id="13" name="组合 12"/>
          <p:cNvGrpSpPr/>
          <p:nvPr/>
        </p:nvGrpSpPr>
        <p:grpSpPr>
          <a:xfrm>
            <a:off x="149860" y="327660"/>
            <a:ext cx="510540" cy="624840"/>
            <a:chOff x="149860" y="327660"/>
            <a:chExt cx="510540" cy="624840"/>
          </a:xfrm>
        </p:grpSpPr>
        <p:sp>
          <p:nvSpPr>
            <p:cNvPr id="14" name="标题 1"/>
            <p:cNvSpPr txBox="1"/>
            <p:nvPr/>
          </p:nvSpPr>
          <p:spPr>
            <a:xfrm>
              <a:off x="149860" y="671322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49860" y="499491"/>
              <a:ext cx="510540" cy="281178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49860" y="327660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blipFill>
            <a:blip r:embed="rId2"/>
            <a:srcRect/>
            <a:stretch>
              <a:fillRect l="-164" r="-164"/>
            </a:stretch>
          </a:blip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" y="0"/>
            <a:ext cx="12196761" cy="6858000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3172644">
            <a:off x="1879916" y="1518209"/>
            <a:ext cx="672025" cy="672025"/>
          </a:xfrm>
          <a:prstGeom prst="ellipse">
            <a:avLst/>
          </a:prstGeom>
          <a:gradFill>
            <a:gsLst>
              <a:gs pos="9000">
                <a:schemeClr val="accent4">
                  <a:lumMod val="40000"/>
                  <a:lumOff val="60000"/>
                  <a:alpha val="80000"/>
                </a:schemeClr>
              </a:gs>
              <a:gs pos="100000">
                <a:schemeClr val="bg1">
                  <a:alpha val="7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1" y="4800602"/>
            <a:ext cx="5844209" cy="2064024"/>
          </a:xfrm>
          <a:custGeom>
            <a:avLst/>
            <a:gdLst>
              <a:gd name="connsiteX0" fmla="*/ 0 w 3095538"/>
              <a:gd name="connsiteY0" fmla="*/ 181103 h 1093264"/>
              <a:gd name="connsiteX1" fmla="*/ 1761689 w 3095538"/>
              <a:gd name="connsiteY1" fmla="*/ 546023 h 1093264"/>
              <a:gd name="connsiteX2" fmla="*/ 3095538 w 3095538"/>
              <a:gd name="connsiteY2" fmla="*/ 1093264 h 1093264"/>
              <a:gd name="connsiteX3" fmla="*/ 0 w 3095538"/>
              <a:gd name="connsiteY3" fmla="*/ 1093264 h 1093264"/>
              <a:gd name="connsiteX4" fmla="*/ 0 w 3095538"/>
              <a:gd name="connsiteY4" fmla="*/ 181103 h 1093264"/>
              <a:gd name="connsiteX5" fmla="*/ 0 w 3095538"/>
              <a:gd name="connsiteY5" fmla="*/ 184030 h 1096191"/>
            </a:gdLst>
            <a:ahLst/>
            <a:cxnLst/>
            <a:rect l="l" t="t" r="r" b="b"/>
            <a:pathLst>
              <a:path w="3095538" h="1093264">
                <a:moveTo>
                  <a:pt x="0" y="181103"/>
                </a:moveTo>
                <a:cubicBezTo>
                  <a:pt x="664128" y="-313847"/>
                  <a:pt x="1395369" y="340493"/>
                  <a:pt x="1761689" y="546023"/>
                </a:cubicBezTo>
                <a:cubicBezTo>
                  <a:pt x="2270621" y="847281"/>
                  <a:pt x="2599190" y="1043676"/>
                  <a:pt x="3095538" y="1093264"/>
                </a:cubicBezTo>
                <a:lnTo>
                  <a:pt x="0" y="1093264"/>
                </a:lnTo>
                <a:lnTo>
                  <a:pt x="0" y="181103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3000"/>
                </a:schemeClr>
              </a:gs>
              <a:gs pos="92000">
                <a:schemeClr val="accent2">
                  <a:alpha val="71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0" y="3760697"/>
            <a:ext cx="1826546" cy="3103929"/>
          </a:xfrm>
          <a:custGeom>
            <a:avLst/>
            <a:gdLst>
              <a:gd name="connsiteX0" fmla="*/ 0 w 1098373"/>
              <a:gd name="connsiteY0" fmla="*/ 411206 h 1732006"/>
              <a:gd name="connsiteX1" fmla="*/ 996333 w 1098373"/>
              <a:gd name="connsiteY1" fmla="*/ 79840 h 1732006"/>
              <a:gd name="connsiteX2" fmla="*/ 903120 w 1098373"/>
              <a:gd name="connsiteY2" fmla="*/ 740149 h 1732006"/>
              <a:gd name="connsiteX3" fmla="*/ 975360 w 1098373"/>
              <a:gd name="connsiteY3" fmla="*/ 1732006 h 1732006"/>
              <a:gd name="connsiteX4" fmla="*/ 0 w 1098373"/>
              <a:gd name="connsiteY4" fmla="*/ 1732006 h 1732006"/>
              <a:gd name="connsiteX5" fmla="*/ 0 w 1098373"/>
              <a:gd name="connsiteY5" fmla="*/ 411206 h 1732006"/>
            </a:gdLst>
            <a:ahLst/>
            <a:cxnLst/>
            <a:rect l="l" t="t" r="r" b="b"/>
            <a:pathLst>
              <a:path w="1098373" h="1732006">
                <a:moveTo>
                  <a:pt x="0" y="411206"/>
                </a:moveTo>
                <a:cubicBezTo>
                  <a:pt x="374056" y="-51587"/>
                  <a:pt x="832002" y="-61375"/>
                  <a:pt x="996333" y="79840"/>
                </a:cubicBezTo>
                <a:cubicBezTo>
                  <a:pt x="1185303" y="262595"/>
                  <a:pt x="1086978" y="569651"/>
                  <a:pt x="903120" y="740149"/>
                </a:cubicBezTo>
                <a:cubicBezTo>
                  <a:pt x="446620" y="1149733"/>
                  <a:pt x="426099" y="1564600"/>
                  <a:pt x="975360" y="1732006"/>
                </a:cubicBezTo>
                <a:lnTo>
                  <a:pt x="0" y="1732006"/>
                </a:lnTo>
                <a:lnTo>
                  <a:pt x="0" y="4112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9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408950" y="-6626"/>
            <a:ext cx="4783050" cy="1477215"/>
          </a:xfrm>
          <a:custGeom>
            <a:avLst/>
            <a:gdLst>
              <a:gd name="connsiteX0" fmla="*/ 462410 w 2811328"/>
              <a:gd name="connsiteY0" fmla="*/ 0 h 868261"/>
              <a:gd name="connsiteX1" fmla="*/ 2811328 w 2811328"/>
              <a:gd name="connsiteY1" fmla="*/ 0 h 868261"/>
              <a:gd name="connsiteX2" fmla="*/ 2811328 w 2811328"/>
              <a:gd name="connsiteY2" fmla="*/ 868261 h 868261"/>
              <a:gd name="connsiteX3" fmla="*/ 982529 w 2811328"/>
              <a:gd name="connsiteY3" fmla="*/ 683703 h 868261"/>
              <a:gd name="connsiteX4" fmla="*/ 5210 w 2811328"/>
              <a:gd name="connsiteY4" fmla="*/ 654342 h 868261"/>
              <a:gd name="connsiteX5" fmla="*/ 462410 w 2811328"/>
              <a:gd name="connsiteY5" fmla="*/ 0 h 868261"/>
            </a:gdLst>
            <a:ahLst/>
            <a:cxnLst/>
            <a:rect l="l" t="t" r="r" b="b"/>
            <a:pathLst>
              <a:path w="2811328" h="868261">
                <a:moveTo>
                  <a:pt x="462410" y="0"/>
                </a:moveTo>
                <a:lnTo>
                  <a:pt x="2811328" y="0"/>
                </a:lnTo>
                <a:lnTo>
                  <a:pt x="2811328" y="868261"/>
                </a:lnTo>
                <a:cubicBezTo>
                  <a:pt x="2345739" y="308995"/>
                  <a:pt x="1153804" y="650846"/>
                  <a:pt x="982529" y="683703"/>
                </a:cubicBezTo>
                <a:cubicBezTo>
                  <a:pt x="404388" y="854978"/>
                  <a:pt x="58280" y="883459"/>
                  <a:pt x="5210" y="654342"/>
                </a:cubicBezTo>
                <a:cubicBezTo>
                  <a:pt x="-46523" y="236290"/>
                  <a:pt x="300222" y="78298"/>
                  <a:pt x="4624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>
                  <a:alpha val="8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3345" y="-6625"/>
            <a:ext cx="1998655" cy="3533484"/>
          </a:xfrm>
          <a:custGeom>
            <a:avLst/>
            <a:gdLst>
              <a:gd name="connsiteX0" fmla="*/ 155567 w 1095134"/>
              <a:gd name="connsiteY0" fmla="*/ 0 h 1738370"/>
              <a:gd name="connsiteX1" fmla="*/ 1095134 w 1095134"/>
              <a:gd name="connsiteY1" fmla="*/ 0 h 1738370"/>
              <a:gd name="connsiteX2" fmla="*/ 1095134 w 1095134"/>
              <a:gd name="connsiteY2" fmla="*/ 1342239 h 1738370"/>
              <a:gd name="connsiteX3" fmla="*/ 109427 w 1095134"/>
              <a:gd name="connsiteY3" fmla="*/ 1665214 h 1738370"/>
              <a:gd name="connsiteX4" fmla="*/ 541465 w 1095134"/>
              <a:gd name="connsiteY4" fmla="*/ 503339 h 1738370"/>
              <a:gd name="connsiteX5" fmla="*/ 155567 w 1095134"/>
              <a:gd name="connsiteY5" fmla="*/ 0 h 1738370"/>
            </a:gdLst>
            <a:ahLst/>
            <a:cxnLst/>
            <a:rect l="l" t="t" r="r" b="b"/>
            <a:pathLst>
              <a:path w="1095134" h="1738369">
                <a:moveTo>
                  <a:pt x="155567" y="0"/>
                </a:moveTo>
                <a:lnTo>
                  <a:pt x="1095134" y="0"/>
                </a:lnTo>
                <a:lnTo>
                  <a:pt x="1095134" y="1342239"/>
                </a:lnTo>
                <a:cubicBezTo>
                  <a:pt x="556841" y="1856764"/>
                  <a:pt x="203105" y="1754697"/>
                  <a:pt x="109427" y="1665214"/>
                </a:cubicBezTo>
                <a:cubicBezTo>
                  <a:pt x="-278562" y="1249260"/>
                  <a:pt x="485538" y="824916"/>
                  <a:pt x="541465" y="503339"/>
                </a:cubicBezTo>
                <a:cubicBezTo>
                  <a:pt x="572225" y="257262"/>
                  <a:pt x="363196" y="109756"/>
                  <a:pt x="155567" y="0"/>
                </a:cubicBezTo>
                <a:close/>
              </a:path>
            </a:pathLst>
          </a:custGeom>
          <a:gradFill>
            <a:gsLst>
              <a:gs pos="13000">
                <a:schemeClr val="accent1">
                  <a:alpha val="70000"/>
                </a:schemeClr>
              </a:gs>
              <a:gs pos="56000">
                <a:schemeClr val="accent1">
                  <a:alpha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120086" y="1610229"/>
            <a:ext cx="1071914" cy="4410721"/>
          </a:xfrm>
          <a:custGeom>
            <a:avLst/>
            <a:gdLst>
              <a:gd name="connsiteX0" fmla="*/ 2562 w 470947"/>
              <a:gd name="connsiteY0" fmla="*/ 541090 h 1937857"/>
              <a:gd name="connsiteX1" fmla="*/ 470947 w 470947"/>
              <a:gd name="connsiteY1" fmla="*/ 0 h 1937857"/>
              <a:gd name="connsiteX2" fmla="*/ 470947 w 470947"/>
              <a:gd name="connsiteY2" fmla="*/ 1937857 h 1937857"/>
              <a:gd name="connsiteX3" fmla="*/ 2562 w 470947"/>
              <a:gd name="connsiteY3" fmla="*/ 541090 h 1937857"/>
              <a:gd name="connsiteX4" fmla="*/ 2562 w 470947"/>
              <a:gd name="connsiteY4" fmla="*/ 541090 h 1937857"/>
            </a:gdLst>
            <a:ahLst/>
            <a:cxnLst/>
            <a:rect l="l" t="t" r="r" b="b"/>
            <a:pathLst>
              <a:path w="470947" h="1937857">
                <a:moveTo>
                  <a:pt x="2562" y="541090"/>
                </a:moveTo>
                <a:cubicBezTo>
                  <a:pt x="-34257" y="142614"/>
                  <a:pt x="335792" y="33555"/>
                  <a:pt x="470947" y="0"/>
                </a:cubicBezTo>
                <a:lnTo>
                  <a:pt x="470947" y="1937857"/>
                </a:lnTo>
                <a:cubicBezTo>
                  <a:pt x="453237" y="1279321"/>
                  <a:pt x="74800" y="985706"/>
                  <a:pt x="2562" y="54109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5000"/>
                </a:schemeClr>
              </a:gs>
              <a:gs pos="85000">
                <a:schemeClr val="accent2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176" y="3262121"/>
            <a:ext cx="971224" cy="971224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81000">
                <a:schemeClr val="accent1">
                  <a:alpha val="22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285431" y="201326"/>
            <a:ext cx="596569" cy="596569"/>
          </a:xfrm>
          <a:prstGeom prst="ellipse">
            <a:avLst/>
          </a:prstGeom>
          <a:gradFill>
            <a:gsLst>
              <a:gs pos="0">
                <a:schemeClr val="accent2"/>
              </a:gs>
              <a:gs pos="81000">
                <a:schemeClr val="accent1">
                  <a:alpha val="47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72120" y="5862182"/>
            <a:ext cx="386558" cy="386558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69984" y="4043547"/>
            <a:ext cx="596569" cy="596569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60000"/>
                  <a:lumOff val="40000"/>
                  <a:alpha val="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029423" y="1084105"/>
            <a:ext cx="307272" cy="307272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lumMod val="40000"/>
                  <a:lumOff val="60000"/>
                  <a:alpha val="13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1176" y="472648"/>
            <a:ext cx="2113035" cy="26239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728224" y="6279365"/>
            <a:ext cx="1008113" cy="338628"/>
          </a:xfrm>
          <a:custGeom>
            <a:avLst/>
            <a:gdLst>
              <a:gd name="connsiteX0" fmla="*/ 415276 w 3541187"/>
              <a:gd name="connsiteY0" fmla="*/ 0 h 415276"/>
              <a:gd name="connsiteX1" fmla="*/ 0 w 3541187"/>
              <a:gd name="connsiteY1" fmla="*/ 0 h 415276"/>
              <a:gd name="connsiteX2" fmla="*/ 0 w 3541187"/>
              <a:gd name="connsiteY2" fmla="*/ 415276 h 415276"/>
              <a:gd name="connsiteX3" fmla="*/ 415276 w 3541187"/>
              <a:gd name="connsiteY3" fmla="*/ 415276 h 415276"/>
              <a:gd name="connsiteX4" fmla="*/ 1184675 w 3541187"/>
              <a:gd name="connsiteY4" fmla="*/ 0 h 415276"/>
              <a:gd name="connsiteX5" fmla="*/ 769399 w 3541187"/>
              <a:gd name="connsiteY5" fmla="*/ 0 h 415276"/>
              <a:gd name="connsiteX6" fmla="*/ 769399 w 3541187"/>
              <a:gd name="connsiteY6" fmla="*/ 415276 h 415276"/>
              <a:gd name="connsiteX7" fmla="*/ 1184675 w 3541187"/>
              <a:gd name="connsiteY7" fmla="*/ 415276 h 415276"/>
              <a:gd name="connsiteX8" fmla="*/ 1954074 w 3541187"/>
              <a:gd name="connsiteY8" fmla="*/ 0 h 415276"/>
              <a:gd name="connsiteX9" fmla="*/ 1538798 w 3541187"/>
              <a:gd name="connsiteY9" fmla="*/ 0 h 415276"/>
              <a:gd name="connsiteX10" fmla="*/ 1538798 w 3541187"/>
              <a:gd name="connsiteY10" fmla="*/ 415276 h 415276"/>
              <a:gd name="connsiteX11" fmla="*/ 1954074 w 3541187"/>
              <a:gd name="connsiteY11" fmla="*/ 415276 h 415276"/>
              <a:gd name="connsiteX12" fmla="*/ 2771788 w 3541187"/>
              <a:gd name="connsiteY12" fmla="*/ 0 h 415276"/>
              <a:gd name="connsiteX13" fmla="*/ 2356512 w 3541187"/>
              <a:gd name="connsiteY13" fmla="*/ 0 h 415276"/>
              <a:gd name="connsiteX14" fmla="*/ 2356512 w 3541187"/>
              <a:gd name="connsiteY14" fmla="*/ 415276 h 415276"/>
              <a:gd name="connsiteX15" fmla="*/ 2771788 w 3541187"/>
              <a:gd name="connsiteY15" fmla="*/ 415276 h 415276"/>
              <a:gd name="connsiteX16" fmla="*/ 3541187 w 3541187"/>
              <a:gd name="connsiteY16" fmla="*/ 0 h 415276"/>
              <a:gd name="connsiteX17" fmla="*/ 3125911 w 3541187"/>
              <a:gd name="connsiteY17" fmla="*/ 0 h 415276"/>
              <a:gd name="connsiteX18" fmla="*/ 3125911 w 3541187"/>
              <a:gd name="connsiteY18" fmla="*/ 415276 h 415276"/>
              <a:gd name="connsiteX19" fmla="*/ 3541187 w 3541187"/>
              <a:gd name="connsiteY19" fmla="*/ 415276 h 415276"/>
            </a:gdLst>
            <a:ahLst/>
            <a:cxnLst/>
            <a:rect l="l" t="t" r="r" b="b"/>
            <a:pathLst>
              <a:path w="3541187" h="415276">
                <a:moveTo>
                  <a:pt x="415276" y="0"/>
                </a:moveTo>
                <a:lnTo>
                  <a:pt x="0" y="0"/>
                </a:lnTo>
                <a:lnTo>
                  <a:pt x="0" y="415276"/>
                </a:lnTo>
                <a:lnTo>
                  <a:pt x="415276" y="415276"/>
                </a:lnTo>
                <a:close/>
                <a:moveTo>
                  <a:pt x="1184675" y="0"/>
                </a:moveTo>
                <a:lnTo>
                  <a:pt x="769399" y="0"/>
                </a:lnTo>
                <a:lnTo>
                  <a:pt x="769399" y="415276"/>
                </a:lnTo>
                <a:lnTo>
                  <a:pt x="1184675" y="415276"/>
                </a:lnTo>
                <a:close/>
                <a:moveTo>
                  <a:pt x="1954074" y="0"/>
                </a:moveTo>
                <a:lnTo>
                  <a:pt x="1538798" y="0"/>
                </a:lnTo>
                <a:lnTo>
                  <a:pt x="1538798" y="415276"/>
                </a:lnTo>
                <a:lnTo>
                  <a:pt x="1954074" y="415276"/>
                </a:lnTo>
                <a:close/>
                <a:moveTo>
                  <a:pt x="2771788" y="0"/>
                </a:moveTo>
                <a:lnTo>
                  <a:pt x="2356512" y="0"/>
                </a:lnTo>
                <a:lnTo>
                  <a:pt x="2356512" y="415276"/>
                </a:lnTo>
                <a:lnTo>
                  <a:pt x="2771788" y="415276"/>
                </a:lnTo>
                <a:close/>
                <a:moveTo>
                  <a:pt x="3541187" y="0"/>
                </a:moveTo>
                <a:lnTo>
                  <a:pt x="3125911" y="0"/>
                </a:lnTo>
                <a:lnTo>
                  <a:pt x="3125911" y="415276"/>
                </a:lnTo>
                <a:lnTo>
                  <a:pt x="3541187" y="415276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 flipH="1" flipV="1">
            <a:off x="6297525" y="6445403"/>
            <a:ext cx="4104189" cy="6553"/>
          </a:xfrm>
          <a:prstGeom prst="line">
            <a:avLst/>
          </a:prstGeom>
          <a:noFill/>
          <a:ln w="19050" cap="sq">
            <a:solidFill>
              <a:schemeClr val="accent1">
                <a:lumMod val="60000"/>
                <a:lumOff val="40000"/>
              </a:schemeClr>
            </a:solidFill>
            <a:prstDash val="solid"/>
            <a:miter/>
            <a:headEnd type="oval" w="lg" len="lg"/>
            <a:tailEnd type="oval" w="lg" len="lg"/>
          </a:ln>
        </p:spPr>
      </p:cxnSp>
      <p:sp>
        <p:nvSpPr>
          <p:cNvPr id="18" name="标题 1"/>
          <p:cNvSpPr txBox="1"/>
          <p:nvPr/>
        </p:nvSpPr>
        <p:spPr>
          <a:xfrm flipV="1">
            <a:off x="3072680" y="589809"/>
            <a:ext cx="3636286" cy="53470"/>
          </a:xfrm>
          <a:custGeom>
            <a:avLst/>
            <a:gdLst>
              <a:gd name="connsiteX0" fmla="*/ 0 w 3636286"/>
              <a:gd name="connsiteY0" fmla="*/ 94727 h 94727"/>
              <a:gd name="connsiteX1" fmla="*/ 3419713 w 3636286"/>
              <a:gd name="connsiteY1" fmla="*/ 94727 h 94727"/>
              <a:gd name="connsiteX2" fmla="*/ 3528000 w 3636286"/>
              <a:gd name="connsiteY2" fmla="*/ 94727 h 94727"/>
              <a:gd name="connsiteX3" fmla="*/ 3636286 w 3636286"/>
              <a:gd name="connsiteY3" fmla="*/ 94727 h 94727"/>
              <a:gd name="connsiteX4" fmla="*/ 3419713 w 3636286"/>
              <a:gd name="connsiteY4" fmla="*/ 0 h 94727"/>
              <a:gd name="connsiteX5" fmla="*/ 3419713 w 3636286"/>
              <a:gd name="connsiteY5" fmla="*/ 58727 h 94727"/>
              <a:gd name="connsiteX6" fmla="*/ 0 w 3636286"/>
              <a:gd name="connsiteY6" fmla="*/ 58727 h 94727"/>
            </a:gdLst>
            <a:ahLst/>
            <a:cxnLst/>
            <a:rect l="l" t="t" r="r" b="b"/>
            <a:pathLst>
              <a:path w="3636286" h="94727">
                <a:moveTo>
                  <a:pt x="0" y="94727"/>
                </a:moveTo>
                <a:lnTo>
                  <a:pt x="3419713" y="94727"/>
                </a:lnTo>
                <a:lnTo>
                  <a:pt x="3528000" y="94727"/>
                </a:lnTo>
                <a:lnTo>
                  <a:pt x="3636286" y="94727"/>
                </a:lnTo>
                <a:lnTo>
                  <a:pt x="3419713" y="0"/>
                </a:lnTo>
                <a:lnTo>
                  <a:pt x="3419713" y="58727"/>
                </a:lnTo>
                <a:lnTo>
                  <a:pt x="0" y="58727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/>
              </a:gs>
            </a:gsLst>
            <a:lin ang="54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902351" y="2683549"/>
            <a:ext cx="6470241" cy="21632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 sz="5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二</a:t>
            </a:r>
            <a:r>
              <a:rPr kumimoji="1" lang="en-US" altLang="zh-CN" sz="5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、</a:t>
            </a:r>
            <a:r>
              <a:rPr kumimoji="1" lang="zh-CN" altLang="en-US" sz="5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获取关键点信息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>
            <a:off x="3693196" y="5023485"/>
            <a:ext cx="4805608" cy="473593"/>
          </a:xfrm>
          <a:custGeom>
            <a:avLst/>
            <a:gdLst>
              <a:gd name="T0" fmla="*/ 563 w 646"/>
              <a:gd name="T1" fmla="*/ 208 h 208"/>
              <a:gd name="T2" fmla="*/ 23 w 646"/>
              <a:gd name="T3" fmla="*/ 208 h 208"/>
              <a:gd name="T4" fmla="*/ 5 w 646"/>
              <a:gd name="T5" fmla="*/ 182 h 208"/>
              <a:gd name="T6" fmla="*/ 50 w 646"/>
              <a:gd name="T7" fmla="*/ 27 h 208"/>
              <a:gd name="T8" fmla="*/ 83 w 646"/>
              <a:gd name="T9" fmla="*/ 0 h 208"/>
              <a:gd name="T10" fmla="*/ 623 w 646"/>
              <a:gd name="T11" fmla="*/ 0 h 208"/>
              <a:gd name="T12" fmla="*/ 642 w 646"/>
              <a:gd name="T13" fmla="*/ 27 h 208"/>
              <a:gd name="T14" fmla="*/ 597 w 646"/>
              <a:gd name="T15" fmla="*/ 182 h 208"/>
              <a:gd name="T16" fmla="*/ 563 w 646"/>
              <a:gd name="T17" fmla="*/ 208 h 208"/>
            </a:gdLst>
            <a:ahLst/>
            <a:cxnLst/>
            <a:rect l="0" t="0" r="r" b="b"/>
            <a:pathLst>
              <a:path w="646" h="208">
                <a:moveTo>
                  <a:pt x="563" y="208"/>
                </a:moveTo>
                <a:cubicBezTo>
                  <a:pt x="23" y="208"/>
                  <a:pt x="23" y="208"/>
                  <a:pt x="23" y="208"/>
                </a:cubicBezTo>
                <a:cubicBezTo>
                  <a:pt x="9" y="208"/>
                  <a:pt x="0" y="196"/>
                  <a:pt x="5" y="182"/>
                </a:cubicBezTo>
                <a:cubicBezTo>
                  <a:pt x="50" y="27"/>
                  <a:pt x="50" y="27"/>
                  <a:pt x="50" y="27"/>
                </a:cubicBezTo>
                <a:cubicBezTo>
                  <a:pt x="54" y="12"/>
                  <a:pt x="69" y="0"/>
                  <a:pt x="83" y="0"/>
                </a:cubicBezTo>
                <a:cubicBezTo>
                  <a:pt x="623" y="0"/>
                  <a:pt x="623" y="0"/>
                  <a:pt x="623" y="0"/>
                </a:cubicBezTo>
                <a:cubicBezTo>
                  <a:pt x="638" y="0"/>
                  <a:pt x="646" y="12"/>
                  <a:pt x="642" y="27"/>
                </a:cubicBezTo>
                <a:cubicBezTo>
                  <a:pt x="597" y="182"/>
                  <a:pt x="597" y="182"/>
                  <a:pt x="597" y="182"/>
                </a:cubicBezTo>
                <a:cubicBezTo>
                  <a:pt x="593" y="196"/>
                  <a:pt x="578" y="208"/>
                  <a:pt x="563" y="208"/>
                </a:cubicBezTo>
                <a:close/>
              </a:path>
            </a:pathLst>
          </a:custGeom>
          <a:gradFill>
            <a:gsLst>
              <a:gs pos="2500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11000"/>
                </a:schemeClr>
              </a:gs>
            </a:gsLst>
            <a:lin ang="18900000" scaled="0"/>
          </a:gradFill>
          <a:ln w="12700" cap="sq">
            <a:gradFill>
              <a:gsLst>
                <a:gs pos="0">
                  <a:schemeClr val="accent1">
                    <a:lumMod val="60000"/>
                    <a:lumOff val="40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321067" y="5118254"/>
            <a:ext cx="3549866" cy="2840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gradFill>
                  <a:gsLst>
                    <a:gs pos="13000">
                      <a:srgbClr val="0C6BFF">
                        <a:alpha val="100000"/>
                      </a:srgbClr>
                    </a:gs>
                    <a:gs pos="90000">
                      <a:srgbClr val="9EC4FF">
                        <a:alpha val="100000"/>
                      </a:srgbClr>
                    </a:gs>
                  </a:gsLst>
                  <a:lin ang="5400000" scaled="0"/>
                </a:gra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148161" y="1751568"/>
            <a:ext cx="2082800" cy="827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PART.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6671770" y="646668"/>
            <a:ext cx="1194270" cy="19324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5400" dirty="0">
                <a:ln w="12700">
                  <a:noFill/>
                </a:ln>
                <a:gradFill>
                  <a:gsLst>
                    <a:gs pos="19000">
                      <a:srgbClr val="0C6BFF">
                        <a:alpha val="100000"/>
                      </a:srgbClr>
                    </a:gs>
                    <a:gs pos="83000">
                      <a:srgbClr val="0165FF">
                        <a:alpha val="10000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72400" y="2395516"/>
            <a:ext cx="4384221" cy="3382984"/>
          </a:xfrm>
          <a:prstGeom prst="roundRect">
            <a:avLst>
              <a:gd name="adj" fmla="val 7804"/>
            </a:avLst>
          </a:prstGeom>
          <a:solidFill>
            <a:schemeClr val="bg1"/>
          </a:solidFill>
          <a:ln w="6350" cap="flat">
            <a:solidFill>
              <a:schemeClr val="accent1">
                <a:lumMod val="40000"/>
                <a:lumOff val="60000"/>
              </a:schemeClr>
            </a:solidFill>
            <a:miter/>
          </a:ln>
          <a:effectLst>
            <a:outerShdw blurRad="317500" dist="127000" dir="2700000" algn="tl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67039" y="2799395"/>
            <a:ext cx="504000" cy="504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217250" y="2955718"/>
            <a:ext cx="8636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03304" y="3657534"/>
            <a:ext cx="3722413" cy="19470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dirty="0" err="1">
                <a:ln w="12700">
                  <a:noFill/>
                </a:ln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MediaPipe是由Google开发的开源机器学习框架，广泛应用于计算机视觉领域，包括人脸识别、姿态识别、手势识别等</a:t>
            </a:r>
            <a:r>
              <a:rPr kumimoji="1" lang="en-US" altLang="zh-CN" dirty="0">
                <a:ln w="12700">
                  <a:noFill/>
                </a:ln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。</a:t>
            </a:r>
            <a:endParaRPr kumimoji="1"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6871879" y="2395516"/>
            <a:ext cx="4384221" cy="3388400"/>
          </a:xfrm>
          <a:prstGeom prst="roundRect">
            <a:avLst>
              <a:gd name="adj" fmla="val 7804"/>
            </a:avLst>
          </a:prstGeom>
          <a:solidFill>
            <a:schemeClr val="bg1"/>
          </a:solidFill>
          <a:ln w="6350" cap="flat">
            <a:solidFill>
              <a:schemeClr val="accent1">
                <a:lumMod val="40000"/>
                <a:lumOff val="60000"/>
              </a:schemeClr>
            </a:solidFill>
            <a:miter/>
          </a:ln>
          <a:effectLst>
            <a:outerShdw blurRad="317500" dist="127000" dir="2700000" algn="tl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566518" y="2799395"/>
            <a:ext cx="504000" cy="504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216729" y="2955718"/>
            <a:ext cx="8636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221833" y="3657534"/>
            <a:ext cx="3684313" cy="19470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它</a:t>
            </a:r>
            <a:r>
              <a:rPr kumimoji="1" lang="en-US" altLang="zh-CN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具有强大的实时分析能力、高精度人体姿态估计功能以及良好的跨平台兼容性</a:t>
            </a:r>
            <a:r>
              <a:rPr kumimoji="1" lang="zh-CN" altLang="en-US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，可以支持</a:t>
            </a:r>
            <a:r>
              <a:rPr kumimoji="1" lang="en-US" altLang="zh-CN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Windows</a:t>
            </a:r>
            <a:r>
              <a:rPr kumimoji="1" lang="zh-CN" altLang="en-US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、</a:t>
            </a:r>
            <a:r>
              <a:rPr kumimoji="1" lang="en-US" altLang="zh-CN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Linux</a:t>
            </a:r>
            <a:r>
              <a:rPr kumimoji="1" lang="zh-CN" altLang="en-US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、</a:t>
            </a:r>
            <a:r>
              <a:rPr kumimoji="1" lang="en-US" altLang="zh-CN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macOS</a:t>
            </a:r>
            <a:r>
              <a:rPr kumimoji="1" lang="zh-CN" altLang="en-US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操作系统，以及桌面操作系统、</a:t>
            </a:r>
            <a:r>
              <a:rPr kumimoji="1" lang="en-US" altLang="zh-CN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Android</a:t>
            </a:r>
            <a:r>
              <a:rPr kumimoji="1" lang="zh-CN" altLang="en-US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、</a:t>
            </a:r>
            <a:r>
              <a:rPr kumimoji="1" lang="en-US" altLang="zh-CN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iOS</a:t>
            </a:r>
            <a:r>
              <a:rPr kumimoji="1" lang="zh-CN" altLang="en-US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移动设备</a:t>
            </a:r>
            <a:endParaRPr kumimoji="1"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5708600" y="3720919"/>
            <a:ext cx="787500" cy="756000"/>
          </a:xfrm>
          <a:prstGeom prst="rightArrow">
            <a:avLst>
              <a:gd name="adj1" fmla="val 64800"/>
              <a:gd name="adj2" fmla="val 36770"/>
            </a:avLst>
          </a:prstGeom>
          <a:gradFill>
            <a:gsLst>
              <a:gs pos="10000">
                <a:schemeClr val="bg1">
                  <a:alpha val="0"/>
                </a:schemeClr>
              </a:gs>
              <a:gs pos="90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 b="1" dirty="0" err="1"/>
              <a:t>Mediapipe</a:t>
            </a:r>
            <a:r>
              <a:rPr kumimoji="1" lang="zh-CN" altLang="en-US" sz="2800" b="1" dirty="0"/>
              <a:t>简介</a:t>
            </a:r>
            <a:endParaRPr kumimoji="1" lang="zh-CN" altLang="en-US" b="1" dirty="0"/>
          </a:p>
        </p:txBody>
      </p:sp>
      <p:grpSp>
        <p:nvGrpSpPr>
          <p:cNvPr id="14" name="组合 13"/>
          <p:cNvGrpSpPr/>
          <p:nvPr/>
        </p:nvGrpSpPr>
        <p:grpSpPr>
          <a:xfrm>
            <a:off x="149860" y="327660"/>
            <a:ext cx="510540" cy="624840"/>
            <a:chOff x="149860" y="327660"/>
            <a:chExt cx="510540" cy="624840"/>
          </a:xfrm>
        </p:grpSpPr>
        <p:sp>
          <p:nvSpPr>
            <p:cNvPr id="15" name="标题 1"/>
            <p:cNvSpPr txBox="1"/>
            <p:nvPr/>
          </p:nvSpPr>
          <p:spPr>
            <a:xfrm>
              <a:off x="149860" y="671322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49860" y="499491"/>
              <a:ext cx="510540" cy="281178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49860" y="327660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8" name="标题 1">
            <a:extLst>
              <a:ext uri="{FF2B5EF4-FFF2-40B4-BE49-F238E27FC236}">
                <a16:creationId xmlns:a16="http://schemas.microsoft.com/office/drawing/2014/main" id="{AA228D39-73A0-9843-7D94-E7CC30D555FF}"/>
              </a:ext>
            </a:extLst>
          </p:cNvPr>
          <p:cNvSpPr txBox="1"/>
          <p:nvPr/>
        </p:nvSpPr>
        <p:spPr>
          <a:xfrm>
            <a:off x="1203297" y="1316016"/>
            <a:ext cx="9798106" cy="84042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20000"/>
              </a:lnSpc>
            </a:pPr>
            <a:r>
              <a:rPr kumimoji="1" lang="zh-CN" altLang="en-US" dirty="0"/>
              <a:t>在获取人体关节点信息这一步，我们使用了</a:t>
            </a:r>
            <a:r>
              <a:rPr kumimoji="1" lang="en-US" altLang="zh-CN" dirty="0" err="1"/>
              <a:t>mediapipe</a:t>
            </a:r>
            <a:r>
              <a:rPr kumimoji="1" lang="zh-CN" altLang="en-US" dirty="0"/>
              <a:t>框架。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729375" y="2091399"/>
            <a:ext cx="2888042" cy="3023928"/>
          </a:xfrm>
          <a:prstGeom prst="roundRect">
            <a:avLst>
              <a:gd name="adj" fmla="val 7034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920796" y="2345872"/>
            <a:ext cx="500191" cy="500191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887067" y="3030706"/>
            <a:ext cx="2572658" cy="19226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BlazePose是由Google</a:t>
            </a:r>
            <a:r>
              <a:rPr kumimoji="1" lang="en-US" altLang="zh-CN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 </a:t>
            </a:r>
            <a:r>
              <a:rPr kumimoji="1" lang="en-US" altLang="zh-CN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AI团队开发的轻量级卷积神经网络架构，专门用于人体姿态估计，具有高效性和准确性</a:t>
            </a:r>
            <a:r>
              <a:rPr kumimoji="1" lang="en-US" altLang="zh-CN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。</a:t>
            </a:r>
            <a:endParaRPr kumimoji="1"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2489200" y="2097594"/>
            <a:ext cx="3317125" cy="317198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lang="en-US" altLang="zh-CN" sz="1800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sz="1800" dirty="0" err="1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MediaPipe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人体姿态估计的功能实现中，主要用到了</a:t>
            </a:r>
            <a:r>
              <a:rPr lang="en-US" altLang="zh-CN" sz="1800" dirty="0" err="1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BlazePose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组件。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BlazePose</a:t>
            </a: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介绍</a:t>
            </a:r>
            <a:endParaRPr kumimoji="1" lang="zh-CN" altLang="en-US" dirty="0"/>
          </a:p>
        </p:txBody>
      </p:sp>
      <p:grpSp>
        <p:nvGrpSpPr>
          <p:cNvPr id="11" name="组合 10"/>
          <p:cNvGrpSpPr/>
          <p:nvPr/>
        </p:nvGrpSpPr>
        <p:grpSpPr>
          <a:xfrm>
            <a:off x="149860" y="327660"/>
            <a:ext cx="510540" cy="624840"/>
            <a:chOff x="149860" y="327660"/>
            <a:chExt cx="510540" cy="624840"/>
          </a:xfrm>
        </p:grpSpPr>
        <p:sp>
          <p:nvSpPr>
            <p:cNvPr id="12" name="标题 1"/>
            <p:cNvSpPr txBox="1"/>
            <p:nvPr/>
          </p:nvSpPr>
          <p:spPr>
            <a:xfrm>
              <a:off x="149860" y="671322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149860" y="499491"/>
              <a:ext cx="510540" cy="281178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49860" y="327660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3078143" y="2380392"/>
            <a:ext cx="913910" cy="913908"/>
            <a:chOff x="3078143" y="3209953"/>
            <a:chExt cx="913910" cy="913908"/>
          </a:xfrm>
        </p:grpSpPr>
        <p:sp>
          <p:nvSpPr>
            <p:cNvPr id="5" name="标题 1"/>
            <p:cNvSpPr txBox="1"/>
            <p:nvPr/>
          </p:nvSpPr>
          <p:spPr>
            <a:xfrm>
              <a:off x="3175099" y="3306907"/>
              <a:ext cx="720000" cy="720000"/>
            </a:xfrm>
            <a:prstGeom prst="ellipse">
              <a:avLst/>
            </a:prstGeom>
            <a:solidFill>
              <a:schemeClr val="accent1"/>
            </a:solidFill>
            <a:ln w="19050" cap="rnd">
              <a:noFill/>
              <a:round/>
              <a:headEnd/>
              <a:tailEnd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>
              <a:off x="3363061" y="3480549"/>
              <a:ext cx="344075" cy="372717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3078143" y="3209953"/>
              <a:ext cx="913910" cy="913908"/>
            </a:xfrm>
            <a:prstGeom prst="arc">
              <a:avLst>
                <a:gd name="adj1" fmla="val 12085454"/>
                <a:gd name="adj2" fmla="val 16423906"/>
              </a:avLst>
            </a:prstGeom>
            <a:noFill/>
            <a:ln w="25400" cap="rnd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8" name="标题 1"/>
          <p:cNvSpPr txBox="1"/>
          <p:nvPr/>
        </p:nvSpPr>
        <p:spPr>
          <a:xfrm>
            <a:off x="1112364" y="3466858"/>
            <a:ext cx="4788816" cy="189935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      与</a:t>
            </a:r>
            <a:r>
              <a:rPr kumimoji="1" lang="en-US" altLang="zh-CN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OpenPose</a:t>
            </a:r>
            <a:r>
              <a:rPr kumimoji="1" lang="zh-CN" altLang="en-US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相比</a:t>
            </a:r>
            <a:r>
              <a:rPr kumimoji="1" lang="en-US" altLang="zh-CN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，</a:t>
            </a:r>
            <a:r>
              <a:rPr kumimoji="1" lang="zh-CN" altLang="en-US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它的速度速度更快，同时精确度也很优秀，可以运行在手机之类的资源受限的设备上高效实时运行，比如在骁龙</a:t>
            </a:r>
            <a:r>
              <a:rPr kumimoji="1" lang="en-US" altLang="zh-CN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835</a:t>
            </a:r>
            <a:r>
              <a:rPr kumimoji="1" lang="zh-CN" altLang="en-US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处理器的手机上可以以每秒超过</a:t>
            </a:r>
            <a:r>
              <a:rPr kumimoji="1" lang="en-US" altLang="zh-CN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30</a:t>
            </a:r>
            <a:r>
              <a:rPr kumimoji="1" lang="zh-CN" altLang="en-US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帧的速度运行。</a:t>
            </a:r>
            <a:endParaRPr kumimoji="1"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8206462" y="3206405"/>
            <a:ext cx="913910" cy="913908"/>
            <a:chOff x="8206462" y="3206405"/>
            <a:chExt cx="913910" cy="913908"/>
          </a:xfrm>
        </p:grpSpPr>
        <p:sp>
          <p:nvSpPr>
            <p:cNvPr id="10" name="标题 1"/>
            <p:cNvSpPr txBox="1"/>
            <p:nvPr/>
          </p:nvSpPr>
          <p:spPr>
            <a:xfrm>
              <a:off x="8303416" y="3303359"/>
              <a:ext cx="720000" cy="72000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 cap="rnd">
              <a:noFill/>
              <a:round/>
              <a:headEnd/>
              <a:tailEnd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8477057" y="3483013"/>
              <a:ext cx="372717" cy="360692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8206462" y="3206405"/>
              <a:ext cx="913910" cy="913908"/>
            </a:xfrm>
            <a:prstGeom prst="arc">
              <a:avLst>
                <a:gd name="adj1" fmla="val 12085454"/>
                <a:gd name="adj2" fmla="val 16423906"/>
              </a:avLst>
            </a:prstGeom>
            <a:noFill/>
            <a:ln w="25400" cap="rnd">
              <a:solidFill>
                <a:schemeClr val="accent1">
                  <a:lumMod val="40000"/>
                  <a:lumOff val="60000"/>
                </a:schemeClr>
              </a:solidFill>
              <a:round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4" name="标题 1"/>
          <p:cNvSpPr txBox="1"/>
          <p:nvPr/>
        </p:nvSpPr>
        <p:spPr>
          <a:xfrm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BlazePose</a:t>
            </a: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介绍</a:t>
            </a:r>
            <a:endParaRPr kumimoji="1" lang="zh-CN" altLang="en-US" sz="2800" dirty="0"/>
          </a:p>
        </p:txBody>
      </p:sp>
      <p:grpSp>
        <p:nvGrpSpPr>
          <p:cNvPr id="15" name="组合 14"/>
          <p:cNvGrpSpPr/>
          <p:nvPr/>
        </p:nvGrpSpPr>
        <p:grpSpPr>
          <a:xfrm>
            <a:off x="149860" y="327660"/>
            <a:ext cx="510540" cy="624840"/>
            <a:chOff x="149860" y="327660"/>
            <a:chExt cx="510540" cy="624840"/>
          </a:xfrm>
        </p:grpSpPr>
        <p:sp>
          <p:nvSpPr>
            <p:cNvPr id="16" name="标题 1"/>
            <p:cNvSpPr txBox="1"/>
            <p:nvPr/>
          </p:nvSpPr>
          <p:spPr>
            <a:xfrm>
              <a:off x="149860" y="671322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49860" y="499491"/>
              <a:ext cx="510540" cy="281178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149860" y="327660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pic>
        <p:nvPicPr>
          <p:cNvPr id="20" name="图片 19">
            <a:extLst>
              <a:ext uri="{FF2B5EF4-FFF2-40B4-BE49-F238E27FC236}">
                <a16:creationId xmlns:a16="http://schemas.microsoft.com/office/drawing/2014/main" id="{78685397-9350-5D2E-F303-F8F6D61C9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874412"/>
            <a:ext cx="5566793" cy="249180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4761" y="0"/>
            <a:ext cx="12196761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  <a:alpha val="6000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2788092"/>
            <a:ext cx="5258045" cy="2566333"/>
          </a:xfrm>
          <a:prstGeom prst="roundRect">
            <a:avLst>
              <a:gd name="adj" fmla="val 4206"/>
            </a:avLst>
          </a:prstGeom>
          <a:solidFill>
            <a:schemeClr val="bg1"/>
          </a:solidFill>
          <a:ln w="25400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 flipV="1">
            <a:off x="1037986" y="2647791"/>
            <a:ext cx="1070768" cy="452465"/>
          </a:xfrm>
          <a:prstGeom prst="round2Same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902203" y="2636558"/>
            <a:ext cx="155653" cy="140301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37986" y="4119852"/>
            <a:ext cx="1070768" cy="1391192"/>
          </a:xfrm>
          <a:prstGeom prst="round2SameRect">
            <a:avLst>
              <a:gd name="adj1" fmla="val 6193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 flipV="1">
            <a:off x="902203" y="5370743"/>
            <a:ext cx="155653" cy="140301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260855" y="2788092"/>
            <a:ext cx="5258045" cy="2566333"/>
          </a:xfrm>
          <a:prstGeom prst="roundRect">
            <a:avLst>
              <a:gd name="adj" fmla="val 4206"/>
            </a:avLst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V="1">
            <a:off x="6638441" y="2647791"/>
            <a:ext cx="1070768" cy="452465"/>
          </a:xfrm>
          <a:prstGeom prst="round2Same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6502658" y="2636558"/>
            <a:ext cx="155653" cy="140301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638441" y="4119852"/>
            <a:ext cx="1070768" cy="1391192"/>
          </a:xfrm>
          <a:prstGeom prst="round2SameRect">
            <a:avLst>
              <a:gd name="adj1" fmla="val 6193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6502658" y="5370743"/>
            <a:ext cx="155653" cy="140301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262026" y="3089554"/>
            <a:ext cx="608821" cy="87344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dirty="0" err="1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训练阶段</a:t>
            </a:r>
            <a:endParaRPr kumimoji="1" lang="zh-CN" altLang="en-US" sz="2000" dirty="0"/>
          </a:p>
        </p:txBody>
      </p:sp>
      <p:sp>
        <p:nvSpPr>
          <p:cNvPr id="15" name="标题 1"/>
          <p:cNvSpPr txBox="1"/>
          <p:nvPr/>
        </p:nvSpPr>
        <p:spPr>
          <a:xfrm>
            <a:off x="6879543" y="3107037"/>
            <a:ext cx="595292" cy="7998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dirty="0" err="1">
                <a:ln w="12700">
                  <a:noFill/>
                </a:ln>
                <a:solidFill>
                  <a:srgbClr val="0C6B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推理阶段</a:t>
            </a:r>
            <a:endParaRPr kumimoji="1" lang="zh-CN" altLang="en-US" sz="2000" dirty="0"/>
          </a:p>
        </p:txBody>
      </p:sp>
      <p:sp>
        <p:nvSpPr>
          <p:cNvPr id="17" name="标题 1"/>
          <p:cNvSpPr txBox="1"/>
          <p:nvPr/>
        </p:nvSpPr>
        <p:spPr>
          <a:xfrm>
            <a:off x="2490219" y="3620231"/>
            <a:ext cx="2996181" cy="1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093523" y="3620231"/>
            <a:ext cx="2996181" cy="1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159917" y="2391942"/>
            <a:ext cx="815830" cy="9641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755400" y="2391942"/>
            <a:ext cx="815832" cy="9641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 flipV="1">
            <a:off x="6977567" y="4545871"/>
            <a:ext cx="412326" cy="399024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378829" y="4545871"/>
            <a:ext cx="368360" cy="399023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DB25ED0A-7E6B-77A2-BB16-5423C8CFCFD4}"/>
              </a:ext>
            </a:extLst>
          </p:cNvPr>
          <p:cNvSpPr/>
          <p:nvPr/>
        </p:nvSpPr>
        <p:spPr>
          <a:xfrm>
            <a:off x="2300140" y="3506940"/>
            <a:ext cx="3342027" cy="2427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BlazePose</a:t>
            </a: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介绍</a:t>
            </a:r>
            <a:endParaRPr kumimoji="1" lang="zh-CN" altLang="en-US" sz="2800" dirty="0"/>
          </a:p>
        </p:txBody>
      </p:sp>
      <p:grpSp>
        <p:nvGrpSpPr>
          <p:cNvPr id="26" name="组合 25"/>
          <p:cNvGrpSpPr/>
          <p:nvPr/>
        </p:nvGrpSpPr>
        <p:grpSpPr>
          <a:xfrm>
            <a:off x="149860" y="327660"/>
            <a:ext cx="510540" cy="624840"/>
            <a:chOff x="149860" y="327660"/>
            <a:chExt cx="510540" cy="624840"/>
          </a:xfrm>
        </p:grpSpPr>
        <p:sp>
          <p:nvSpPr>
            <p:cNvPr id="27" name="标题 1"/>
            <p:cNvSpPr txBox="1"/>
            <p:nvPr/>
          </p:nvSpPr>
          <p:spPr>
            <a:xfrm>
              <a:off x="149860" y="671322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8" name="标题 1"/>
            <p:cNvSpPr txBox="1"/>
            <p:nvPr/>
          </p:nvSpPr>
          <p:spPr>
            <a:xfrm>
              <a:off x="149860" y="499491"/>
              <a:ext cx="510540" cy="281178"/>
            </a:xfrm>
            <a:prstGeom prst="ellipse">
              <a:avLst/>
            </a:prstGeom>
            <a:solidFill>
              <a:schemeClr val="accent1"/>
            </a:solidFill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9" name="标题 1"/>
            <p:cNvSpPr txBox="1"/>
            <p:nvPr/>
          </p:nvSpPr>
          <p:spPr>
            <a:xfrm>
              <a:off x="149860" y="327660"/>
              <a:ext cx="510540" cy="281178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4" name="标题 1"/>
          <p:cNvSpPr txBox="1"/>
          <p:nvPr/>
        </p:nvSpPr>
        <p:spPr>
          <a:xfrm>
            <a:off x="2134632" y="2924240"/>
            <a:ext cx="3697027" cy="230763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500" dirty="0">
                <a:latin typeface="宋体" panose="02010600030101010101" pitchFamily="2" charset="-122"/>
                <a:ea typeface="宋体" panose="02010600030101010101" pitchFamily="2" charset="-122"/>
              </a:rPr>
              <a:t>在训练阶段，</a:t>
            </a:r>
            <a:r>
              <a:rPr kumimoji="1" lang="en-US" altLang="zh-CN" sz="1500" dirty="0" err="1">
                <a:latin typeface="宋体" panose="02010600030101010101" pitchFamily="2" charset="-122"/>
                <a:ea typeface="宋体" panose="02010600030101010101" pitchFamily="2" charset="-122"/>
              </a:rPr>
              <a:t>BlazePos</a:t>
            </a:r>
            <a:r>
              <a:rPr kumimoji="1" lang="zh-CN" altLang="en-US" sz="1500" dirty="0">
                <a:latin typeface="宋体" panose="02010600030101010101" pitchFamily="2" charset="-122"/>
                <a:ea typeface="宋体" panose="02010600030101010101" pitchFamily="2" charset="-122"/>
              </a:rPr>
              <a:t>使用热力图和回归网络结合的方法。热力图通过概率分布的形式，可以更好处理关键点不确定的情况，比如关键点部位被遮挡。同时，热力图的生成过程作为特征提取的一部分，可以结合热力图损失函数，监督模型学习，更好提高关键点定位的精确度。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572476FF-B6A5-E456-AB02-8FF688F118A9}"/>
              </a:ext>
            </a:extLst>
          </p:cNvPr>
          <p:cNvSpPr/>
          <p:nvPr/>
        </p:nvSpPr>
        <p:spPr>
          <a:xfrm>
            <a:off x="7852421" y="3526274"/>
            <a:ext cx="3342027" cy="2427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10247" y="3184518"/>
            <a:ext cx="3162731" cy="92626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5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在</a:t>
            </a:r>
            <a:r>
              <a:rPr kumimoji="1" lang="en-US" altLang="zh-CN" sz="15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推理阶段</a:t>
            </a:r>
            <a:r>
              <a:rPr kumimoji="1" lang="zh-CN" altLang="en-US" sz="15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，</a:t>
            </a:r>
            <a:r>
              <a:rPr lang="zh-CN" altLang="zh-CN" sz="15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为了提高效率</a:t>
            </a:r>
            <a:r>
              <a:rPr lang="zh-CN" altLang="en-US" sz="15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kumimoji="1" lang="en-US" altLang="zh-CN" sz="15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仅使用回归网络，减少计算开销，提高速度，适合实时应用</a:t>
            </a:r>
            <a:r>
              <a:rPr kumimoji="1" lang="en-US" altLang="zh-CN" sz="15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"/>
              </a:rPr>
              <a:t>。
</a:t>
            </a:r>
            <a:endParaRPr kumimoji="1" lang="zh-CN" altLang="en-US" sz="15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C6BFF"/>
      </a:accent1>
      <a:accent2>
        <a:srgbClr val="0165FF"/>
      </a:accent2>
      <a:accent3>
        <a:srgbClr val="0313E1"/>
      </a:accent3>
      <a:accent4>
        <a:srgbClr val="BF9000"/>
      </a:accent4>
      <a:accent5>
        <a:srgbClr val="2E75B5"/>
      </a:accent5>
      <a:accent6>
        <a:srgbClr val="538135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621</Words>
  <Application>Microsoft Office PowerPoint</Application>
  <PresentationFormat>宽屏</PresentationFormat>
  <Paragraphs>57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Source Han Sans CN Bold</vt:lpstr>
      <vt:lpstr>等线</vt:lpstr>
      <vt:lpstr>宋体</vt:lpstr>
      <vt:lpstr>Arial</vt:lpstr>
      <vt:lpstr>OPPOSans H</vt:lpstr>
      <vt:lpstr>OPPOSans B</vt:lpstr>
      <vt:lpstr>Source Han Sans</vt:lpstr>
      <vt:lpstr>Dream-XinCuSongGB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iklor M</cp:lastModifiedBy>
  <cp:revision>2</cp:revision>
  <dcterms:modified xsi:type="dcterms:W3CDTF">2025-05-11T08:39:25Z</dcterms:modified>
</cp:coreProperties>
</file>